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frame: the platform is in production. The problem we want help with is the next component.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135 minutes is from our own reviewer interviews, not a market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audit engine is the base. Everything we want to discuss at the Forum is the layer above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base platform works and it surfaced a routing problem large enough to block sale to a second institution.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 at 3.3 against usefulness at 4.7 is the most useful thing we learned. We report it rather than hide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Deliberately high level on method. The interesting conversation is calibration and labeling economics, not a feature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Pricing is a planned model. Say so out loud rather than letting anyone assume booked revenue.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overstate stage. The honest version is more credible than implying a round we have not raised.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actual application answer. Everything before it is evidence the questions are 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pairing. It is the least copyable thing about the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A2E"/>
        </a:solidFill>
      </p:bgPr>
    </p:bg>
    <p:spTree>
      <p:nvGrpSpPr>
        <p:cNvPr id="1" name=""/>
        <p:cNvGrpSpPr/>
        <p:nvPr/>
      </p:nvGrpSpPr>
      <p:grpSpPr>
        <a:xfrm>
          <a:off x="0" y="0"/>
          <a:ext cx="0" cy="0"/>
          <a:chOff x="0" y="0"/>
          <a:chExt cx="0" cy="0"/>
        </a:xfrm>
      </p:grpSpPr>
      <p:sp>
        <p:nvSpPr>
          <p:cNvPr id="2" name="Text 0"/>
          <p:cNvSpPr/>
          <p:nvPr/>
        </p:nvSpPr>
        <p:spPr>
          <a:xfrm>
            <a:off x="640080" y="1051560"/>
            <a:ext cx="8229600" cy="274320"/>
          </a:xfrm>
          <a:prstGeom prst="rect">
            <a:avLst/>
          </a:prstGeom>
          <a:noFill/>
          <a:ln/>
        </p:spPr>
        <p:txBody>
          <a:bodyPr wrap="square" lIns="0" tIns="0" rIns="0" bIns="0" rtlCol="0" anchor="t"/>
          <a:lstStyle/>
          <a:p>
            <a:pPr indent="0" marL="0">
              <a:buNone/>
            </a:pPr>
            <a:r>
              <a:rPr lang="en-US" sz="1150" b="1" spc="300" kern="0" dirty="0">
                <a:solidFill>
                  <a:srgbClr val="8FA3BF"/>
                </a:solidFill>
                <a:latin typeface="Calibri" pitchFamily="34" charset="0"/>
                <a:ea typeface="Calibri" pitchFamily="34" charset="-122"/>
                <a:cs typeface="Calibri" pitchFamily="34" charset="-120"/>
              </a:rPr>
              <a:t>CODING CONSCIOUSNESS LLC</a:t>
            </a:r>
            <a:endParaRPr lang="en-US" sz="1150" dirty="0"/>
          </a:p>
        </p:txBody>
      </p:sp>
      <p:sp>
        <p:nvSpPr>
          <p:cNvPr id="3" name="Text 1"/>
          <p:cNvSpPr/>
          <p:nvPr/>
        </p:nvSpPr>
        <p:spPr>
          <a:xfrm>
            <a:off x="640080" y="1554480"/>
            <a:ext cx="7863840" cy="1737360"/>
          </a:xfrm>
          <a:prstGeom prst="rect">
            <a:avLst/>
          </a:prstGeom>
          <a:noFill/>
          <a:ln/>
        </p:spPr>
        <p:txBody>
          <a:bodyPr wrap="square" lIns="0" tIns="0" rIns="0" bIns="0" rtlCol="0" anchor="t"/>
          <a:lstStyle/>
          <a:p>
            <a:pPr indent="0" marL="0">
              <a:lnSpc>
                <a:spcPts val="4600"/>
              </a:lnSpc>
              <a:buNone/>
            </a:pPr>
            <a:r>
              <a:rPr lang="en-US" sz="4200" b="1" dirty="0">
                <a:solidFill>
                  <a:srgbClr val="FFFFFF"/>
                </a:solidFill>
                <a:latin typeface="Cambria" pitchFamily="34" charset="0"/>
                <a:ea typeface="Cambria" pitchFamily="34" charset="-122"/>
                <a:cs typeface="Cambria" pitchFamily="34" charset="-120"/>
              </a:rPr>
              <a:t>Curriculum compliance,</a:t>
            </a:r>
            <a:endParaRPr lang="en-US" sz="4200" dirty="0"/>
          </a:p>
          <a:p>
            <a:pPr indent="0" marL="0">
              <a:lnSpc>
                <a:spcPts val="4600"/>
              </a:lnSpc>
              <a:buNone/>
            </a:pPr>
            <a:r>
              <a:rPr lang="en-US" sz="4200" b="1" dirty="0">
                <a:solidFill>
                  <a:srgbClr val="FFFFFF"/>
                </a:solidFill>
                <a:latin typeface="Cambria" pitchFamily="34" charset="0"/>
                <a:ea typeface="Cambria" pitchFamily="34" charset="-122"/>
                <a:cs typeface="Cambria" pitchFamily="34" charset="-120"/>
              </a:rPr>
              <a:t>made computable.</a:t>
            </a:r>
            <a:endParaRPr lang="en-US" sz="4200" dirty="0"/>
          </a:p>
        </p:txBody>
      </p:sp>
      <p:sp>
        <p:nvSpPr>
          <p:cNvPr id="4" name="Text 2"/>
          <p:cNvSpPr/>
          <p:nvPr/>
        </p:nvSpPr>
        <p:spPr>
          <a:xfrm>
            <a:off x="640080" y="3520440"/>
            <a:ext cx="7498080" cy="1188720"/>
          </a:xfrm>
          <a:prstGeom prst="rect">
            <a:avLst/>
          </a:prstGeom>
          <a:noFill/>
          <a:ln/>
        </p:spPr>
        <p:txBody>
          <a:bodyPr wrap="square" lIns="0" tIns="0" rIns="0" bIns="0" rtlCol="0" anchor="t"/>
          <a:lstStyle/>
          <a:p>
            <a:pPr indent="0" marL="0">
              <a:lnSpc>
                <a:spcPts val="2200"/>
              </a:lnSpc>
              <a:buNone/>
            </a:pPr>
            <a:r>
              <a:rPr lang="en-US" sz="1500" dirty="0">
                <a:solidFill>
                  <a:srgbClr val="C6D4E8"/>
                </a:solidFill>
                <a:latin typeface="Calibri" pitchFamily="34" charset="0"/>
                <a:ea typeface="Calibri" pitchFamily="34" charset="-122"/>
                <a:cs typeface="Calibri" pitchFamily="34" charset="-120"/>
              </a:rPr>
              <a:t>An academic intelligence layer for career and technical colleges. Our platform reads courses directly from the learning management system, evaluates them against a computable model of curricular alignment, and is in live production use at an ACCSC-accredited partner college.</a:t>
            </a:r>
            <a:endParaRPr lang="en-US" sz="1500" dirty="0"/>
          </a:p>
        </p:txBody>
      </p:sp>
      <p:sp>
        <p:nvSpPr>
          <p:cNvPr id="5" name="Text 3"/>
          <p:cNvSpPr/>
          <p:nvPr/>
        </p:nvSpPr>
        <p:spPr>
          <a:xfrm>
            <a:off x="640080" y="5212080"/>
            <a:ext cx="2468880" cy="27432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Phoenix, Arizona</a:t>
            </a:r>
            <a:endParaRPr lang="en-US" sz="1400" dirty="0"/>
          </a:p>
        </p:txBody>
      </p:sp>
      <p:sp>
        <p:nvSpPr>
          <p:cNvPr id="6" name="Text 4"/>
          <p:cNvSpPr/>
          <p:nvPr/>
        </p:nvSpPr>
        <p:spPr>
          <a:xfrm>
            <a:off x="640080" y="5504688"/>
            <a:ext cx="2468880" cy="274320"/>
          </a:xfrm>
          <a:prstGeom prst="rect">
            <a:avLst/>
          </a:prstGeom>
          <a:noFill/>
          <a:ln/>
        </p:spPr>
        <p:txBody>
          <a:bodyPr wrap="square" lIns="0" tIns="0" rIns="0" bIns="0" rtlCol="0" anchor="t"/>
          <a:lstStyle/>
          <a:p>
            <a:pPr indent="0" marL="0">
              <a:buNone/>
            </a:pPr>
            <a:r>
              <a:rPr lang="en-US" sz="1150" dirty="0">
                <a:solidFill>
                  <a:srgbClr val="8FA3BF"/>
                </a:solidFill>
                <a:latin typeface="Calibri" pitchFamily="34" charset="0"/>
                <a:ea typeface="Calibri" pitchFamily="34" charset="-122"/>
                <a:cs typeface="Calibri" pitchFamily="34" charset="-120"/>
              </a:rPr>
              <a:t>United States</a:t>
            </a:r>
            <a:endParaRPr lang="en-US" sz="1150" dirty="0"/>
          </a:p>
        </p:txBody>
      </p:sp>
      <p:sp>
        <p:nvSpPr>
          <p:cNvPr id="7" name="Text 5"/>
          <p:cNvSpPr/>
          <p:nvPr/>
        </p:nvSpPr>
        <p:spPr>
          <a:xfrm>
            <a:off x="3337560" y="5212080"/>
            <a:ext cx="2468880" cy="27432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Bootstrapped</a:t>
            </a:r>
            <a:endParaRPr lang="en-US" sz="1400" dirty="0"/>
          </a:p>
        </p:txBody>
      </p:sp>
      <p:sp>
        <p:nvSpPr>
          <p:cNvPr id="8" name="Text 6"/>
          <p:cNvSpPr/>
          <p:nvPr/>
        </p:nvSpPr>
        <p:spPr>
          <a:xfrm>
            <a:off x="3337560" y="5504688"/>
            <a:ext cx="2468880" cy="274320"/>
          </a:xfrm>
          <a:prstGeom prst="rect">
            <a:avLst/>
          </a:prstGeom>
          <a:noFill/>
          <a:ln/>
        </p:spPr>
        <p:txBody>
          <a:bodyPr wrap="square" lIns="0" tIns="0" rIns="0" bIns="0" rtlCol="0" anchor="t"/>
          <a:lstStyle/>
          <a:p>
            <a:pPr indent="0" marL="0">
              <a:buNone/>
            </a:pPr>
            <a:r>
              <a:rPr lang="en-US" sz="1150" dirty="0">
                <a:solidFill>
                  <a:srgbClr val="8FA3BF"/>
                </a:solidFill>
                <a:latin typeface="Calibri" pitchFamily="34" charset="0"/>
                <a:ea typeface="Calibri" pitchFamily="34" charset="-122"/>
                <a:cs typeface="Calibri" pitchFamily="34" charset="-120"/>
              </a:rPr>
              <a:t>No equity raised</a:t>
            </a:r>
            <a:endParaRPr lang="en-US" sz="1150" dirty="0"/>
          </a:p>
        </p:txBody>
      </p:sp>
      <p:sp>
        <p:nvSpPr>
          <p:cNvPr id="9" name="Text 7"/>
          <p:cNvSpPr/>
          <p:nvPr/>
        </p:nvSpPr>
        <p:spPr>
          <a:xfrm>
            <a:off x="6035040" y="5212080"/>
            <a:ext cx="2468880" cy="27432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Google Cloud</a:t>
            </a:r>
            <a:endParaRPr lang="en-US" sz="1400" dirty="0"/>
          </a:p>
        </p:txBody>
      </p:sp>
      <p:sp>
        <p:nvSpPr>
          <p:cNvPr id="10" name="Text 8"/>
          <p:cNvSpPr/>
          <p:nvPr/>
        </p:nvSpPr>
        <p:spPr>
          <a:xfrm>
            <a:off x="6035040" y="5504688"/>
            <a:ext cx="2468880" cy="274320"/>
          </a:xfrm>
          <a:prstGeom prst="rect">
            <a:avLst/>
          </a:prstGeom>
          <a:noFill/>
          <a:ln/>
        </p:spPr>
        <p:txBody>
          <a:bodyPr wrap="square" lIns="0" tIns="0" rIns="0" bIns="0" rtlCol="0" anchor="t"/>
          <a:lstStyle/>
          <a:p>
            <a:pPr indent="0" marL="0">
              <a:buNone/>
            </a:pPr>
            <a:r>
              <a:rPr lang="en-US" sz="1150" dirty="0">
                <a:solidFill>
                  <a:srgbClr val="8FA3BF"/>
                </a:solidFill>
                <a:latin typeface="Calibri" pitchFamily="34" charset="0"/>
                <a:ea typeface="Calibri" pitchFamily="34" charset="-122"/>
                <a:cs typeface="Calibri" pitchFamily="34" charset="-120"/>
              </a:rPr>
              <a:t>Cloud Run, Cloud Storage</a:t>
            </a:r>
            <a:endParaRPr lang="en-US" sz="1150" dirty="0"/>
          </a:p>
        </p:txBody>
      </p:sp>
      <p:sp>
        <p:nvSpPr>
          <p:cNvPr id="11" name="Shape 9"/>
          <p:cNvSpPr/>
          <p:nvPr/>
        </p:nvSpPr>
        <p:spPr>
          <a:xfrm>
            <a:off x="9966960" y="1737360"/>
            <a:ext cx="822960" cy="219456"/>
          </a:xfrm>
          <a:prstGeom prst="roundRect">
            <a:avLst>
              <a:gd name="adj" fmla="val 12500"/>
            </a:avLst>
          </a:prstGeom>
          <a:solidFill>
            <a:srgbClr val="6B7A90">
              <a:alpha val="45000"/>
            </a:srgbClr>
          </a:solidFill>
          <a:ln w="12700">
            <a:solidFill>
              <a:srgbClr val="6B7A90"/>
            </a:solidFill>
            <a:prstDash val="solid"/>
          </a:ln>
        </p:spPr>
      </p:sp>
      <p:sp>
        <p:nvSpPr>
          <p:cNvPr id="12" name="Shape 10"/>
          <p:cNvSpPr/>
          <p:nvPr/>
        </p:nvSpPr>
        <p:spPr>
          <a:xfrm>
            <a:off x="9966960" y="2048256"/>
            <a:ext cx="822960" cy="219456"/>
          </a:xfrm>
          <a:prstGeom prst="roundRect">
            <a:avLst>
              <a:gd name="adj" fmla="val 12500"/>
            </a:avLst>
          </a:prstGeom>
          <a:solidFill>
            <a:srgbClr val="6B7A90">
              <a:alpha val="45000"/>
            </a:srgbClr>
          </a:solidFill>
          <a:ln w="12700">
            <a:solidFill>
              <a:srgbClr val="6B7A90"/>
            </a:solidFill>
            <a:prstDash val="solid"/>
          </a:ln>
        </p:spPr>
      </p:sp>
      <p:sp>
        <p:nvSpPr>
          <p:cNvPr id="13" name="Shape 11"/>
          <p:cNvSpPr/>
          <p:nvPr/>
        </p:nvSpPr>
        <p:spPr>
          <a:xfrm>
            <a:off x="9966960" y="2359152"/>
            <a:ext cx="822960" cy="219456"/>
          </a:xfrm>
          <a:prstGeom prst="roundRect">
            <a:avLst>
              <a:gd name="adj" fmla="val 12500"/>
            </a:avLst>
          </a:prstGeom>
          <a:solidFill>
            <a:srgbClr val="D98C1F"/>
          </a:solidFill>
          <a:ln w="12700">
            <a:solidFill>
              <a:srgbClr val="D98C1F"/>
            </a:solidFill>
            <a:prstDash val="solid"/>
          </a:ln>
        </p:spPr>
      </p:sp>
      <p:sp>
        <p:nvSpPr>
          <p:cNvPr id="14" name="Shape 12"/>
          <p:cNvSpPr/>
          <p:nvPr/>
        </p:nvSpPr>
        <p:spPr>
          <a:xfrm>
            <a:off x="9966960" y="2670048"/>
            <a:ext cx="822960" cy="219456"/>
          </a:xfrm>
          <a:prstGeom prst="roundRect">
            <a:avLst>
              <a:gd name="adj" fmla="val 12500"/>
            </a:avLst>
          </a:prstGeom>
          <a:solidFill>
            <a:srgbClr val="6B7A90">
              <a:alpha val="45000"/>
            </a:srgbClr>
          </a:solidFill>
          <a:ln w="12700">
            <a:solidFill>
              <a:srgbClr val="6B7A90"/>
            </a:solidFill>
            <a:prstDash val="solid"/>
          </a:ln>
        </p:spPr>
      </p:sp>
      <p:sp>
        <p:nvSpPr>
          <p:cNvPr id="15" name="Shape 13"/>
          <p:cNvSpPr/>
          <p:nvPr/>
        </p:nvSpPr>
        <p:spPr>
          <a:xfrm>
            <a:off x="9966960" y="2980944"/>
            <a:ext cx="822960" cy="219456"/>
          </a:xfrm>
          <a:prstGeom prst="roundRect">
            <a:avLst>
              <a:gd name="adj" fmla="val 12500"/>
            </a:avLst>
          </a:prstGeom>
          <a:solidFill>
            <a:srgbClr val="6B7A90">
              <a:alpha val="45000"/>
            </a:srgbClr>
          </a:solidFill>
          <a:ln w="12700">
            <a:solidFill>
              <a:srgbClr val="6B7A90"/>
            </a:solidFill>
            <a:prstDash val="solid"/>
          </a:ln>
        </p:spPr>
      </p:sp>
      <p:sp>
        <p:nvSpPr>
          <p:cNvPr id="16" name="Shape 14"/>
          <p:cNvSpPr/>
          <p:nvPr/>
        </p:nvSpPr>
        <p:spPr>
          <a:xfrm>
            <a:off x="9966960" y="3291840"/>
            <a:ext cx="822960" cy="219456"/>
          </a:xfrm>
          <a:prstGeom prst="roundRect">
            <a:avLst>
              <a:gd name="adj" fmla="val 12500"/>
            </a:avLst>
          </a:prstGeom>
          <a:solidFill>
            <a:srgbClr val="6B7A90">
              <a:alpha val="45000"/>
            </a:srgbClr>
          </a:solidFill>
          <a:ln w="12700">
            <a:solidFill>
              <a:srgbClr val="6B7A90"/>
            </a:solidFill>
            <a:prstDash val="solid"/>
          </a:ln>
        </p:spPr>
      </p:sp>
      <p:sp>
        <p:nvSpPr>
          <p:cNvPr id="17" name="Shape 15"/>
          <p:cNvSpPr/>
          <p:nvPr/>
        </p:nvSpPr>
        <p:spPr>
          <a:xfrm>
            <a:off x="9966960" y="3602736"/>
            <a:ext cx="822960" cy="219456"/>
          </a:xfrm>
          <a:prstGeom prst="roundRect">
            <a:avLst>
              <a:gd name="adj" fmla="val 12500"/>
            </a:avLst>
          </a:prstGeom>
          <a:solidFill>
            <a:srgbClr val="D98C1F"/>
          </a:solidFill>
          <a:ln w="12700">
            <a:solidFill>
              <a:srgbClr val="D98C1F"/>
            </a:solidFill>
            <a:prstDash val="solid"/>
          </a:ln>
        </p:spPr>
      </p:sp>
      <p:sp>
        <p:nvSpPr>
          <p:cNvPr id="18" name="Shape 16"/>
          <p:cNvSpPr/>
          <p:nvPr/>
        </p:nvSpPr>
        <p:spPr>
          <a:xfrm>
            <a:off x="9966960" y="3913632"/>
            <a:ext cx="822960" cy="219456"/>
          </a:xfrm>
          <a:prstGeom prst="roundRect">
            <a:avLst>
              <a:gd name="adj" fmla="val 12500"/>
            </a:avLst>
          </a:prstGeom>
          <a:solidFill>
            <a:srgbClr val="6B7A90">
              <a:alpha val="45000"/>
            </a:srgbClr>
          </a:solidFill>
          <a:ln w="12700">
            <a:solidFill>
              <a:srgbClr val="6B7A90"/>
            </a:solidFill>
            <a:prstDash val="solid"/>
          </a:ln>
        </p:spPr>
      </p:sp>
      <p:sp>
        <p:nvSpPr>
          <p:cNvPr id="19" name="Text 17"/>
          <p:cNvSpPr/>
          <p:nvPr/>
        </p:nvSpPr>
        <p:spPr>
          <a:xfrm>
            <a:off x="9509760" y="5504688"/>
            <a:ext cx="2103120" cy="274320"/>
          </a:xfrm>
          <a:prstGeom prst="rect">
            <a:avLst/>
          </a:prstGeom>
          <a:noFill/>
          <a:ln/>
        </p:spPr>
        <p:txBody>
          <a:bodyPr wrap="square" lIns="0" tIns="0" rIns="0" bIns="0" rtlCol="0" anchor="t"/>
          <a:lstStyle/>
          <a:p>
            <a:pPr algn="r" indent="0" marL="0">
              <a:buNone/>
            </a:pPr>
            <a:r>
              <a:rPr lang="en-US" sz="1100" dirty="0">
                <a:solidFill>
                  <a:srgbClr val="8FA3BF"/>
                </a:solidFill>
                <a:latin typeface="Calibri" pitchFamily="34" charset="0"/>
                <a:ea typeface="Calibri" pitchFamily="34" charset="-122"/>
                <a:cs typeface="Calibri" pitchFamily="34" charset="-120"/>
              </a:rPr>
              <a:t>Gemini Startup Forum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6B7A90"/>
                </a:solidFill>
                <a:latin typeface="Calibri" pitchFamily="34" charset="0"/>
                <a:ea typeface="Calibri" pitchFamily="34" charset="-122"/>
                <a:cs typeface="Calibri" pitchFamily="34" charset="-120"/>
              </a:rPr>
              <a:t>THE PROBLEM</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1B2A4A"/>
                </a:solidFill>
                <a:latin typeface="Cambria" pitchFamily="34" charset="0"/>
                <a:ea typeface="Cambria" pitchFamily="34" charset="-122"/>
                <a:cs typeface="Cambria" pitchFamily="34" charset="-120"/>
              </a:rPr>
              <a:t>Every course must prove alignment. No one can read them all.</a:t>
            </a:r>
            <a:endParaRPr lang="en-US" sz="3000" dirty="0"/>
          </a:p>
        </p:txBody>
      </p:sp>
      <p:sp>
        <p:nvSpPr>
          <p:cNvPr id="4" name="Shape 2"/>
          <p:cNvSpPr/>
          <p:nvPr/>
        </p:nvSpPr>
        <p:spPr>
          <a:xfrm>
            <a:off x="640080" y="1737360"/>
            <a:ext cx="457200" cy="457200"/>
          </a:xfrm>
          <a:prstGeom prst="ellipse">
            <a:avLst/>
          </a:prstGeom>
          <a:solidFill>
            <a:srgbClr val="1B2A4A"/>
          </a:solidFill>
          <a:ln w="12700">
            <a:solidFill>
              <a:srgbClr val="1B2A4A"/>
            </a:solidFill>
            <a:prstDash val="solid"/>
          </a:ln>
        </p:spPr>
      </p:sp>
      <p:sp>
        <p:nvSpPr>
          <p:cNvPr id="5" name="Text 3"/>
          <p:cNvSpPr/>
          <p:nvPr/>
        </p:nvSpPr>
        <p:spPr>
          <a:xfrm>
            <a:off x="6400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6" name="Text 4"/>
          <p:cNvSpPr/>
          <p:nvPr/>
        </p:nvSpPr>
        <p:spPr>
          <a:xfrm>
            <a:off x="1371600" y="1737360"/>
            <a:ext cx="5394960" cy="292608"/>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The mandate</a:t>
            </a:r>
            <a:endParaRPr lang="en-US" sz="1600" dirty="0"/>
          </a:p>
        </p:txBody>
      </p:sp>
      <p:sp>
        <p:nvSpPr>
          <p:cNvPr id="7" name="Text 5"/>
          <p:cNvSpPr/>
          <p:nvPr/>
        </p:nvSpPr>
        <p:spPr>
          <a:xfrm>
            <a:off x="1371600" y="2066544"/>
            <a:ext cx="5486400" cy="86868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Accreditation and programmatic approval rest on demonstrating that learning objectives, activities, and assessments align. For career and technical colleges this is high-stakes and recurring.</a:t>
            </a:r>
            <a:endParaRPr lang="en-US" sz="1300" dirty="0"/>
          </a:p>
        </p:txBody>
      </p:sp>
      <p:sp>
        <p:nvSpPr>
          <p:cNvPr id="8" name="Shape 6"/>
          <p:cNvSpPr/>
          <p:nvPr/>
        </p:nvSpPr>
        <p:spPr>
          <a:xfrm>
            <a:off x="640080" y="3063240"/>
            <a:ext cx="457200" cy="457200"/>
          </a:xfrm>
          <a:prstGeom prst="ellipse">
            <a:avLst/>
          </a:prstGeom>
          <a:solidFill>
            <a:srgbClr val="1B2A4A"/>
          </a:solidFill>
          <a:ln w="12700">
            <a:solidFill>
              <a:srgbClr val="1B2A4A"/>
            </a:solidFill>
            <a:prstDash val="solid"/>
          </a:ln>
        </p:spPr>
      </p:sp>
      <p:sp>
        <p:nvSpPr>
          <p:cNvPr id="9" name="Text 7"/>
          <p:cNvSpPr/>
          <p:nvPr/>
        </p:nvSpPr>
        <p:spPr>
          <a:xfrm>
            <a:off x="640080" y="306324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0" name="Text 8"/>
          <p:cNvSpPr/>
          <p:nvPr/>
        </p:nvSpPr>
        <p:spPr>
          <a:xfrm>
            <a:off x="1371600" y="3063240"/>
            <a:ext cx="5394960" cy="292608"/>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The method</a:t>
            </a:r>
            <a:endParaRPr lang="en-US" sz="1600" dirty="0"/>
          </a:p>
        </p:txBody>
      </p:sp>
      <p:sp>
        <p:nvSpPr>
          <p:cNvPr id="11" name="Text 9"/>
          <p:cNvSpPr/>
          <p:nvPr/>
        </p:nvSpPr>
        <p:spPr>
          <a:xfrm>
            <a:off x="1371600" y="3392424"/>
            <a:ext cx="5486400" cy="86868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A dean or program chair reads courses by hand. The judgment applied varies from reviewer to reviewer, and nothing records why a decision was made.</a:t>
            </a:r>
            <a:endParaRPr lang="en-US" sz="1300" dirty="0"/>
          </a:p>
        </p:txBody>
      </p:sp>
      <p:sp>
        <p:nvSpPr>
          <p:cNvPr id="12" name="Shape 10"/>
          <p:cNvSpPr/>
          <p:nvPr/>
        </p:nvSpPr>
        <p:spPr>
          <a:xfrm>
            <a:off x="640080" y="4389120"/>
            <a:ext cx="457200" cy="457200"/>
          </a:xfrm>
          <a:prstGeom prst="ellipse">
            <a:avLst/>
          </a:prstGeom>
          <a:solidFill>
            <a:srgbClr val="1B2A4A"/>
          </a:solidFill>
          <a:ln w="12700">
            <a:solidFill>
              <a:srgbClr val="1B2A4A"/>
            </a:solidFill>
            <a:prstDash val="solid"/>
          </a:ln>
        </p:spPr>
      </p:sp>
      <p:sp>
        <p:nvSpPr>
          <p:cNvPr id="13" name="Text 11"/>
          <p:cNvSpPr/>
          <p:nvPr/>
        </p:nvSpPr>
        <p:spPr>
          <a:xfrm>
            <a:off x="640080" y="43891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4" name="Text 12"/>
          <p:cNvSpPr/>
          <p:nvPr/>
        </p:nvSpPr>
        <p:spPr>
          <a:xfrm>
            <a:off x="1371600" y="4389120"/>
            <a:ext cx="5394960" cy="292608"/>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The ceiling</a:t>
            </a:r>
            <a:endParaRPr lang="en-US" sz="1600" dirty="0"/>
          </a:p>
        </p:txBody>
      </p:sp>
      <p:sp>
        <p:nvSpPr>
          <p:cNvPr id="15" name="Text 13"/>
          <p:cNvSpPr/>
          <p:nvPr/>
        </p:nvSpPr>
        <p:spPr>
          <a:xfrm>
            <a:off x="1371600" y="4718304"/>
            <a:ext cx="5486400" cy="86868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No institution can examine every objective in every module across every program on a recurring cycle. Review capacity gets spent on volume instead of judgment.</a:t>
            </a:r>
            <a:endParaRPr lang="en-US" sz="1300" dirty="0"/>
          </a:p>
        </p:txBody>
      </p:sp>
      <p:sp>
        <p:nvSpPr>
          <p:cNvPr id="16" name="Shape 14"/>
          <p:cNvSpPr/>
          <p:nvPr/>
        </p:nvSpPr>
        <p:spPr>
          <a:xfrm>
            <a:off x="7360920" y="1737360"/>
            <a:ext cx="4187952" cy="3657600"/>
          </a:xfrm>
          <a:prstGeom prst="roundRect">
            <a:avLst>
              <a:gd name="adj" fmla="val 1500"/>
            </a:avLst>
          </a:prstGeom>
          <a:solidFill>
            <a:srgbClr val="EEF1F6"/>
          </a:solidFill>
          <a:ln w="12700">
            <a:solidFill>
              <a:srgbClr val="EEF1F6"/>
            </a:solidFill>
            <a:prstDash val="solid"/>
          </a:ln>
        </p:spPr>
      </p:sp>
      <p:sp>
        <p:nvSpPr>
          <p:cNvPr id="17" name="Text 15"/>
          <p:cNvSpPr/>
          <p:nvPr/>
        </p:nvSpPr>
        <p:spPr>
          <a:xfrm>
            <a:off x="7726680" y="2011680"/>
            <a:ext cx="3474720" cy="1005840"/>
          </a:xfrm>
          <a:prstGeom prst="rect">
            <a:avLst/>
          </a:prstGeom>
          <a:noFill/>
          <a:ln/>
        </p:spPr>
        <p:txBody>
          <a:bodyPr wrap="square" lIns="0" tIns="0" rIns="0" bIns="0" rtlCol="0" anchor="t"/>
          <a:lstStyle/>
          <a:p>
            <a:pPr indent="0" marL="0">
              <a:buNone/>
            </a:pPr>
            <a:r>
              <a:rPr lang="en-US" sz="6600" b="1" dirty="0">
                <a:solidFill>
                  <a:srgbClr val="D98C1F"/>
                </a:solidFill>
                <a:latin typeface="Cambria" pitchFamily="34" charset="0"/>
                <a:ea typeface="Cambria" pitchFamily="34" charset="-122"/>
                <a:cs typeface="Cambria" pitchFamily="34" charset="-120"/>
              </a:rPr>
              <a:t>135</a:t>
            </a:r>
            <a:endParaRPr lang="en-US" sz="6600" dirty="0"/>
          </a:p>
        </p:txBody>
      </p:sp>
      <p:sp>
        <p:nvSpPr>
          <p:cNvPr id="18" name="Text 16"/>
          <p:cNvSpPr/>
          <p:nvPr/>
        </p:nvSpPr>
        <p:spPr>
          <a:xfrm>
            <a:off x="7726680" y="3063240"/>
            <a:ext cx="3474720" cy="274320"/>
          </a:xfrm>
          <a:prstGeom prst="rect">
            <a:avLst/>
          </a:prstGeom>
          <a:noFill/>
          <a:ln/>
        </p:spPr>
        <p:txBody>
          <a:bodyPr wrap="square" lIns="0" tIns="0" rIns="0" bIns="0" rtlCol="0" anchor="t"/>
          <a:lstStyle/>
          <a:p>
            <a:pPr indent="0" marL="0">
              <a:buNone/>
            </a:pPr>
            <a:r>
              <a:rPr lang="en-US" sz="1400" b="1" dirty="0">
                <a:solidFill>
                  <a:srgbClr val="1B2A4A"/>
                </a:solidFill>
                <a:latin typeface="Calibri" pitchFamily="34" charset="0"/>
                <a:ea typeface="Calibri" pitchFamily="34" charset="-122"/>
                <a:cs typeface="Calibri" pitchFamily="34" charset="-120"/>
              </a:rPr>
              <a:t>minutes per week</a:t>
            </a:r>
            <a:endParaRPr lang="en-US" sz="1400" dirty="0"/>
          </a:p>
        </p:txBody>
      </p:sp>
      <p:sp>
        <p:nvSpPr>
          <p:cNvPr id="19" name="Text 17"/>
          <p:cNvSpPr/>
          <p:nvPr/>
        </p:nvSpPr>
        <p:spPr>
          <a:xfrm>
            <a:off x="7726680" y="3474720"/>
            <a:ext cx="3474720" cy="100584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Median time academic reviewers reported spending sorting non-actionable noise before they could begin reviewing curriculum at all.</a:t>
            </a:r>
            <a:endParaRPr lang="en-US" sz="1300" dirty="0"/>
          </a:p>
        </p:txBody>
      </p:sp>
      <p:sp>
        <p:nvSpPr>
          <p:cNvPr id="20" name="Text 18"/>
          <p:cNvSpPr/>
          <p:nvPr/>
        </p:nvSpPr>
        <p:spPr>
          <a:xfrm>
            <a:off x="7726680" y="4617720"/>
            <a:ext cx="3474720" cy="548640"/>
          </a:xfrm>
          <a:prstGeom prst="rect">
            <a:avLst/>
          </a:prstGeom>
          <a:noFill/>
          <a:ln/>
        </p:spPr>
        <p:txBody>
          <a:bodyPr wrap="square" lIns="0" tIns="0" rIns="0" bIns="0" rtlCol="0" anchor="t"/>
          <a:lstStyle/>
          <a:p>
            <a:pPr indent="0" marL="0">
              <a:lnSpc>
                <a:spcPts val="1400"/>
              </a:lnSpc>
              <a:buNone/>
            </a:pPr>
            <a:r>
              <a:rPr lang="en-US" sz="1050" i="1" dirty="0">
                <a:solidFill>
                  <a:srgbClr val="6B7A90"/>
                </a:solidFill>
                <a:latin typeface="Calibri" pitchFamily="34" charset="0"/>
                <a:ea typeface="Calibri" pitchFamily="34" charset="-122"/>
                <a:cs typeface="Calibri" pitchFamily="34" charset="-120"/>
              </a:rPr>
              <a:t>Source: our own concept-testing interviews, six independent academic reviewers, 2026.</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6B7A90"/>
                </a:solidFill>
                <a:latin typeface="Calibri" pitchFamily="34" charset="0"/>
                <a:ea typeface="Calibri" pitchFamily="34" charset="-122"/>
                <a:cs typeface="Calibri" pitchFamily="34" charset="-120"/>
              </a:rPr>
              <a:t>WHAT ALREADY RUNS</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1B2A4A"/>
                </a:solidFill>
                <a:latin typeface="Cambria" pitchFamily="34" charset="0"/>
                <a:ea typeface="Cambria" pitchFamily="34" charset="-122"/>
                <a:cs typeface="Cambria" pitchFamily="34" charset="-120"/>
              </a:rPr>
              <a:t>This is in production, not in a design document.</a:t>
            </a:r>
            <a:endParaRPr lang="en-US" sz="3000" dirty="0"/>
          </a:p>
        </p:txBody>
      </p:sp>
      <p:sp>
        <p:nvSpPr>
          <p:cNvPr id="4" name="Shape 2"/>
          <p:cNvSpPr/>
          <p:nvPr/>
        </p:nvSpPr>
        <p:spPr>
          <a:xfrm>
            <a:off x="640080" y="1645920"/>
            <a:ext cx="2514600" cy="1691640"/>
          </a:xfrm>
          <a:prstGeom prst="roundRect">
            <a:avLst>
              <a:gd name="adj" fmla="val 3243"/>
            </a:avLst>
          </a:prstGeom>
          <a:solidFill>
            <a:srgbClr val="1B2A4A"/>
          </a:solidFill>
          <a:ln w="12700">
            <a:solidFill>
              <a:srgbClr val="1B2A4A"/>
            </a:solidFill>
            <a:prstDash val="solid"/>
          </a:ln>
        </p:spPr>
      </p:sp>
      <p:sp>
        <p:nvSpPr>
          <p:cNvPr id="5" name="Text 3"/>
          <p:cNvSpPr/>
          <p:nvPr/>
        </p:nvSpPr>
        <p:spPr>
          <a:xfrm>
            <a:off x="640080" y="1874520"/>
            <a:ext cx="2514600" cy="822960"/>
          </a:xfrm>
          <a:prstGeom prst="rect">
            <a:avLst/>
          </a:prstGeom>
          <a:noFill/>
          <a:ln/>
        </p:spPr>
        <p:txBody>
          <a:bodyPr wrap="square" lIns="0" tIns="0" rIns="0" bIns="0" rtlCol="0" anchor="t"/>
          <a:lstStyle/>
          <a:p>
            <a:pPr algn="ctr" indent="0" marL="0">
              <a:buNone/>
            </a:pPr>
            <a:r>
              <a:rPr lang="en-US" sz="5200" b="1" dirty="0">
                <a:solidFill>
                  <a:srgbClr val="FFFFFF"/>
                </a:solidFill>
                <a:latin typeface="Cambria" pitchFamily="34" charset="0"/>
                <a:ea typeface="Cambria" pitchFamily="34" charset="-122"/>
                <a:cs typeface="Cambria" pitchFamily="34" charset="-120"/>
              </a:rPr>
              <a:t>22</a:t>
            </a:r>
            <a:endParaRPr lang="en-US" sz="5200" dirty="0"/>
          </a:p>
        </p:txBody>
      </p:sp>
      <p:sp>
        <p:nvSpPr>
          <p:cNvPr id="6" name="Text 4"/>
          <p:cNvSpPr/>
          <p:nvPr/>
        </p:nvSpPr>
        <p:spPr>
          <a:xfrm>
            <a:off x="640080" y="2788920"/>
            <a:ext cx="2514600" cy="320040"/>
          </a:xfrm>
          <a:prstGeom prst="rect">
            <a:avLst/>
          </a:prstGeom>
          <a:noFill/>
          <a:ln/>
        </p:spPr>
        <p:txBody>
          <a:bodyPr wrap="square" lIns="0" tIns="0" rIns="0" bIns="0" rtlCol="0" anchor="t"/>
          <a:lstStyle/>
          <a:p>
            <a:pPr algn="ctr" indent="0" marL="0">
              <a:buNone/>
            </a:pPr>
            <a:r>
              <a:rPr lang="en-US" sz="1300" dirty="0">
                <a:solidFill>
                  <a:srgbClr val="C6D4E8"/>
                </a:solidFill>
                <a:latin typeface="Calibri" pitchFamily="34" charset="0"/>
                <a:ea typeface="Calibri" pitchFamily="34" charset="-122"/>
                <a:cs typeface="Calibri" pitchFamily="34" charset="-120"/>
              </a:rPr>
              <a:t>courses audited</a:t>
            </a:r>
            <a:endParaRPr lang="en-US" sz="1300" dirty="0"/>
          </a:p>
        </p:txBody>
      </p:sp>
      <p:sp>
        <p:nvSpPr>
          <p:cNvPr id="7" name="Shape 5"/>
          <p:cNvSpPr/>
          <p:nvPr/>
        </p:nvSpPr>
        <p:spPr>
          <a:xfrm>
            <a:off x="3438144" y="1645920"/>
            <a:ext cx="2514600" cy="1691640"/>
          </a:xfrm>
          <a:prstGeom prst="roundRect">
            <a:avLst>
              <a:gd name="adj" fmla="val 3243"/>
            </a:avLst>
          </a:prstGeom>
          <a:solidFill>
            <a:srgbClr val="1B2A4A"/>
          </a:solidFill>
          <a:ln w="12700">
            <a:solidFill>
              <a:srgbClr val="1B2A4A"/>
            </a:solidFill>
            <a:prstDash val="solid"/>
          </a:ln>
        </p:spPr>
      </p:sp>
      <p:sp>
        <p:nvSpPr>
          <p:cNvPr id="8" name="Text 6"/>
          <p:cNvSpPr/>
          <p:nvPr/>
        </p:nvSpPr>
        <p:spPr>
          <a:xfrm>
            <a:off x="3438144" y="1874520"/>
            <a:ext cx="2514600" cy="822960"/>
          </a:xfrm>
          <a:prstGeom prst="rect">
            <a:avLst/>
          </a:prstGeom>
          <a:noFill/>
          <a:ln/>
        </p:spPr>
        <p:txBody>
          <a:bodyPr wrap="square" lIns="0" tIns="0" rIns="0" bIns="0" rtlCol="0" anchor="t"/>
          <a:lstStyle/>
          <a:p>
            <a:pPr algn="ctr" indent="0" marL="0">
              <a:buNone/>
            </a:pPr>
            <a:r>
              <a:rPr lang="en-US" sz="5200" b="1" dirty="0">
                <a:solidFill>
                  <a:srgbClr val="FFFFFF"/>
                </a:solidFill>
                <a:latin typeface="Cambria" pitchFamily="34" charset="0"/>
                <a:ea typeface="Cambria" pitchFamily="34" charset="-122"/>
                <a:cs typeface="Cambria" pitchFamily="34" charset="-120"/>
              </a:rPr>
              <a:t>344</a:t>
            </a:r>
            <a:endParaRPr lang="en-US" sz="5200" dirty="0"/>
          </a:p>
        </p:txBody>
      </p:sp>
      <p:sp>
        <p:nvSpPr>
          <p:cNvPr id="9" name="Text 7"/>
          <p:cNvSpPr/>
          <p:nvPr/>
        </p:nvSpPr>
        <p:spPr>
          <a:xfrm>
            <a:off x="3438144" y="2788920"/>
            <a:ext cx="2514600" cy="320040"/>
          </a:xfrm>
          <a:prstGeom prst="rect">
            <a:avLst/>
          </a:prstGeom>
          <a:noFill/>
          <a:ln/>
        </p:spPr>
        <p:txBody>
          <a:bodyPr wrap="square" lIns="0" tIns="0" rIns="0" bIns="0" rtlCol="0" anchor="t"/>
          <a:lstStyle/>
          <a:p>
            <a:pPr algn="ctr" indent="0" marL="0">
              <a:buNone/>
            </a:pPr>
            <a:r>
              <a:rPr lang="en-US" sz="1300" dirty="0">
                <a:solidFill>
                  <a:srgbClr val="C6D4E8"/>
                </a:solidFill>
                <a:latin typeface="Calibri" pitchFamily="34" charset="0"/>
                <a:ea typeface="Calibri" pitchFamily="34" charset="-122"/>
                <a:cs typeface="Calibri" pitchFamily="34" charset="-120"/>
              </a:rPr>
              <a:t>modules parsed</a:t>
            </a:r>
            <a:endParaRPr lang="en-US" sz="1300" dirty="0"/>
          </a:p>
        </p:txBody>
      </p:sp>
      <p:sp>
        <p:nvSpPr>
          <p:cNvPr id="10" name="Shape 8"/>
          <p:cNvSpPr/>
          <p:nvPr/>
        </p:nvSpPr>
        <p:spPr>
          <a:xfrm>
            <a:off x="6236208" y="1645920"/>
            <a:ext cx="2514600" cy="1691640"/>
          </a:xfrm>
          <a:prstGeom prst="roundRect">
            <a:avLst>
              <a:gd name="adj" fmla="val 3243"/>
            </a:avLst>
          </a:prstGeom>
          <a:solidFill>
            <a:srgbClr val="1B2A4A"/>
          </a:solidFill>
          <a:ln w="12700">
            <a:solidFill>
              <a:srgbClr val="1B2A4A"/>
            </a:solidFill>
            <a:prstDash val="solid"/>
          </a:ln>
        </p:spPr>
      </p:sp>
      <p:sp>
        <p:nvSpPr>
          <p:cNvPr id="11" name="Text 9"/>
          <p:cNvSpPr/>
          <p:nvPr/>
        </p:nvSpPr>
        <p:spPr>
          <a:xfrm>
            <a:off x="6236208" y="1874520"/>
            <a:ext cx="2514600" cy="822960"/>
          </a:xfrm>
          <a:prstGeom prst="rect">
            <a:avLst/>
          </a:prstGeom>
          <a:noFill/>
          <a:ln/>
        </p:spPr>
        <p:txBody>
          <a:bodyPr wrap="square" lIns="0" tIns="0" rIns="0" bIns="0" rtlCol="0" anchor="t"/>
          <a:lstStyle/>
          <a:p>
            <a:pPr algn="ctr" indent="0" marL="0">
              <a:buNone/>
            </a:pPr>
            <a:r>
              <a:rPr lang="en-US" sz="5200" b="1" dirty="0">
                <a:solidFill>
                  <a:srgbClr val="FFFFFF"/>
                </a:solidFill>
                <a:latin typeface="Cambria" pitchFamily="34" charset="0"/>
                <a:ea typeface="Cambria" pitchFamily="34" charset="-122"/>
                <a:cs typeface="Cambria" pitchFamily="34" charset="-120"/>
              </a:rPr>
              <a:t>935</a:t>
            </a:r>
            <a:endParaRPr lang="en-US" sz="5200" dirty="0"/>
          </a:p>
        </p:txBody>
      </p:sp>
      <p:sp>
        <p:nvSpPr>
          <p:cNvPr id="12" name="Text 10"/>
          <p:cNvSpPr/>
          <p:nvPr/>
        </p:nvSpPr>
        <p:spPr>
          <a:xfrm>
            <a:off x="6236208" y="2788920"/>
            <a:ext cx="2514600" cy="320040"/>
          </a:xfrm>
          <a:prstGeom prst="rect">
            <a:avLst/>
          </a:prstGeom>
          <a:noFill/>
          <a:ln/>
        </p:spPr>
        <p:txBody>
          <a:bodyPr wrap="square" lIns="0" tIns="0" rIns="0" bIns="0" rtlCol="0" anchor="t"/>
          <a:lstStyle/>
          <a:p>
            <a:pPr algn="ctr" indent="0" marL="0">
              <a:buNone/>
            </a:pPr>
            <a:r>
              <a:rPr lang="en-US" sz="1300" dirty="0">
                <a:solidFill>
                  <a:srgbClr val="C6D4E8"/>
                </a:solidFill>
                <a:latin typeface="Calibri" pitchFamily="34" charset="0"/>
                <a:ea typeface="Calibri" pitchFamily="34" charset="-122"/>
                <a:cs typeface="Calibri" pitchFamily="34" charset="-120"/>
              </a:rPr>
              <a:t>findings generated</a:t>
            </a:r>
            <a:endParaRPr lang="en-US" sz="1300" dirty="0"/>
          </a:p>
        </p:txBody>
      </p:sp>
      <p:sp>
        <p:nvSpPr>
          <p:cNvPr id="13" name="Shape 11"/>
          <p:cNvSpPr/>
          <p:nvPr/>
        </p:nvSpPr>
        <p:spPr>
          <a:xfrm>
            <a:off x="9034272" y="1645920"/>
            <a:ext cx="2514600" cy="1691640"/>
          </a:xfrm>
          <a:prstGeom prst="roundRect">
            <a:avLst>
              <a:gd name="adj" fmla="val 3243"/>
            </a:avLst>
          </a:prstGeom>
          <a:solidFill>
            <a:srgbClr val="1B2A4A"/>
          </a:solidFill>
          <a:ln w="12700">
            <a:solidFill>
              <a:srgbClr val="1B2A4A"/>
            </a:solidFill>
            <a:prstDash val="solid"/>
          </a:ln>
        </p:spPr>
      </p:sp>
      <p:sp>
        <p:nvSpPr>
          <p:cNvPr id="14" name="Text 12"/>
          <p:cNvSpPr/>
          <p:nvPr/>
        </p:nvSpPr>
        <p:spPr>
          <a:xfrm>
            <a:off x="9034272" y="1874520"/>
            <a:ext cx="2514600" cy="822960"/>
          </a:xfrm>
          <a:prstGeom prst="rect">
            <a:avLst/>
          </a:prstGeom>
          <a:noFill/>
          <a:ln/>
        </p:spPr>
        <p:txBody>
          <a:bodyPr wrap="square" lIns="0" tIns="0" rIns="0" bIns="0" rtlCol="0" anchor="t"/>
          <a:lstStyle/>
          <a:p>
            <a:pPr algn="ctr" indent="0" marL="0">
              <a:buNone/>
            </a:pPr>
            <a:r>
              <a:rPr lang="en-US" sz="5200" b="1" dirty="0">
                <a:solidFill>
                  <a:srgbClr val="FFFFFF"/>
                </a:solidFill>
                <a:latin typeface="Cambria" pitchFamily="34" charset="0"/>
                <a:ea typeface="Cambria" pitchFamily="34" charset="-122"/>
                <a:cs typeface="Cambria" pitchFamily="34" charset="-120"/>
              </a:rPr>
              <a:t>1</a:t>
            </a:r>
            <a:endParaRPr lang="en-US" sz="5200" dirty="0"/>
          </a:p>
        </p:txBody>
      </p:sp>
      <p:sp>
        <p:nvSpPr>
          <p:cNvPr id="15" name="Text 13"/>
          <p:cNvSpPr/>
          <p:nvPr/>
        </p:nvSpPr>
        <p:spPr>
          <a:xfrm>
            <a:off x="9034272" y="2788920"/>
            <a:ext cx="2514600" cy="320040"/>
          </a:xfrm>
          <a:prstGeom prst="rect">
            <a:avLst/>
          </a:prstGeom>
          <a:noFill/>
          <a:ln/>
        </p:spPr>
        <p:txBody>
          <a:bodyPr wrap="square" lIns="0" tIns="0" rIns="0" bIns="0" rtlCol="0" anchor="t"/>
          <a:lstStyle/>
          <a:p>
            <a:pPr algn="ctr" indent="0" marL="0">
              <a:buNone/>
            </a:pPr>
            <a:r>
              <a:rPr lang="en-US" sz="1300" dirty="0">
                <a:solidFill>
                  <a:srgbClr val="C6D4E8"/>
                </a:solidFill>
                <a:latin typeface="Calibri" pitchFamily="34" charset="0"/>
                <a:ea typeface="Calibri" pitchFamily="34" charset="-122"/>
                <a:cs typeface="Calibri" pitchFamily="34" charset="-120"/>
              </a:rPr>
              <a:t>production tenant</a:t>
            </a:r>
            <a:endParaRPr lang="en-US" sz="1300" dirty="0"/>
          </a:p>
        </p:txBody>
      </p:sp>
      <p:sp>
        <p:nvSpPr>
          <p:cNvPr id="16" name="Text 14"/>
          <p:cNvSpPr/>
          <p:nvPr/>
        </p:nvSpPr>
        <p:spPr>
          <a:xfrm>
            <a:off x="640080" y="3794760"/>
            <a:ext cx="6675120" cy="1371600"/>
          </a:xfrm>
          <a:prstGeom prst="rect">
            <a:avLst/>
          </a:prstGeom>
          <a:noFill/>
          <a:ln/>
        </p:spPr>
        <p:txBody>
          <a:bodyPr wrap="square" lIns="0" tIns="0" rIns="0" bIns="0" rtlCol="0" anchor="t"/>
          <a:lstStyle/>
          <a:p>
            <a:pPr indent="0" marL="0">
              <a:lnSpc>
                <a:spcPts val="2100"/>
              </a:lnSpc>
              <a:buNone/>
            </a:pPr>
            <a:r>
              <a:rPr lang="en-US" sz="1450" dirty="0">
                <a:solidFill>
                  <a:srgbClr val="45566E"/>
                </a:solidFill>
                <a:latin typeface="Calibri" pitchFamily="34" charset="0"/>
                <a:ea typeface="Calibri" pitchFamily="34" charset="-122"/>
                <a:cs typeface="Calibri" pitchFamily="34" charset="-120"/>
              </a:rPr>
              <a:t>The platform connects to the college's learning management system, extracts course structure and learning objectives, and evaluates them against a computable model of constructive alignment and cognitive rigor. Academic staff run full-program audits without developer assistance.</a:t>
            </a:r>
            <a:endParaRPr lang="en-US" sz="1450" dirty="0"/>
          </a:p>
        </p:txBody>
      </p:sp>
      <p:sp>
        <p:nvSpPr>
          <p:cNvPr id="17" name="Shape 15"/>
          <p:cNvSpPr/>
          <p:nvPr/>
        </p:nvSpPr>
        <p:spPr>
          <a:xfrm>
            <a:off x="7680960" y="3749040"/>
            <a:ext cx="3867912" cy="1645920"/>
          </a:xfrm>
          <a:prstGeom prst="roundRect">
            <a:avLst>
              <a:gd name="adj" fmla="val 3333"/>
            </a:avLst>
          </a:prstGeom>
          <a:solidFill>
            <a:srgbClr val="EEF1F6"/>
          </a:solidFill>
          <a:ln w="12700">
            <a:solidFill>
              <a:srgbClr val="EEF1F6"/>
            </a:solidFill>
            <a:prstDash val="solid"/>
          </a:ln>
        </p:spPr>
      </p:sp>
      <p:sp>
        <p:nvSpPr>
          <p:cNvPr id="18" name="Text 16"/>
          <p:cNvSpPr/>
          <p:nvPr/>
        </p:nvSpPr>
        <p:spPr>
          <a:xfrm>
            <a:off x="8001000" y="4023360"/>
            <a:ext cx="3291840" cy="1188720"/>
          </a:xfrm>
          <a:prstGeom prst="rect">
            <a:avLst/>
          </a:prstGeom>
          <a:noFill/>
          <a:ln/>
        </p:spPr>
        <p:txBody>
          <a:bodyPr wrap="square" lIns="0" tIns="0" rIns="0" bIns="0" rtlCol="0" anchor="t"/>
          <a:lstStyle/>
          <a:p>
            <a:pPr indent="0" marL="0">
              <a:lnSpc>
                <a:spcPts val="1800"/>
              </a:lnSpc>
              <a:buNone/>
            </a:pPr>
            <a:r>
              <a:rPr lang="en-US" sz="1250" dirty="0">
                <a:solidFill>
                  <a:srgbClr val="1B2A4A"/>
                </a:solidFill>
                <a:latin typeface="Calibri" pitchFamily="34" charset="0"/>
                <a:ea typeface="Calibri" pitchFamily="34" charset="-122"/>
                <a:cs typeface="Calibri" pitchFamily="34" charset="-120"/>
              </a:rPr>
              <a:t>Usability and feasibility documented in a March 2026 empirical evidence report covering full-program coverage of a graduate technology curriculum, with reviewer-confirmed findings.</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6B7A90"/>
                </a:solidFill>
                <a:latin typeface="Calibri" pitchFamily="34" charset="0"/>
                <a:ea typeface="Calibri" pitchFamily="34" charset="-122"/>
                <a:cs typeface="Calibri" pitchFamily="34" charset="-120"/>
              </a:rPr>
              <a:t>THE WALL WE HIT</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1B2A4A"/>
                </a:solidFill>
                <a:latin typeface="Cambria" pitchFamily="34" charset="0"/>
                <a:ea typeface="Cambria" pitchFamily="34" charset="-122"/>
                <a:cs typeface="Cambria" pitchFamily="34" charset="-120"/>
              </a:rPr>
              <a:t>One rule produces 78 percent of all findings.</a:t>
            </a:r>
            <a:endParaRPr lang="en-US" sz="3000" dirty="0"/>
          </a:p>
        </p:txBody>
      </p:sp>
      <p:sp>
        <p:nvSpPr>
          <p:cNvPr id="4" name="Shape 2"/>
          <p:cNvSpPr/>
          <p:nvPr/>
        </p:nvSpPr>
        <p:spPr>
          <a:xfrm>
            <a:off x="640080" y="1874520"/>
            <a:ext cx="8528692" cy="777240"/>
          </a:xfrm>
          <a:prstGeom prst="rect">
            <a:avLst/>
          </a:prstGeom>
          <a:solidFill>
            <a:srgbClr val="D98C1F"/>
          </a:solidFill>
          <a:ln w="12700">
            <a:solidFill>
              <a:srgbClr val="D98C1F"/>
            </a:solidFill>
            <a:prstDash val="solid"/>
          </a:ln>
        </p:spPr>
      </p:sp>
      <p:sp>
        <p:nvSpPr>
          <p:cNvPr id="5" name="Shape 3"/>
          <p:cNvSpPr/>
          <p:nvPr/>
        </p:nvSpPr>
        <p:spPr>
          <a:xfrm>
            <a:off x="9168772" y="1874520"/>
            <a:ext cx="2380100" cy="777240"/>
          </a:xfrm>
          <a:prstGeom prst="rect">
            <a:avLst/>
          </a:prstGeom>
          <a:solidFill>
            <a:srgbClr val="1B2A4A"/>
          </a:solidFill>
          <a:ln w="12700">
            <a:solidFill>
              <a:srgbClr val="1B2A4A"/>
            </a:solidFill>
            <a:prstDash val="solid"/>
          </a:ln>
        </p:spPr>
      </p:sp>
      <p:sp>
        <p:nvSpPr>
          <p:cNvPr id="6" name="Text 4"/>
          <p:cNvSpPr/>
          <p:nvPr/>
        </p:nvSpPr>
        <p:spPr>
          <a:xfrm>
            <a:off x="868680" y="1874520"/>
            <a:ext cx="8071492" cy="77724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731 findings from a single ambiguous-verb rule</a:t>
            </a:r>
            <a:endParaRPr lang="en-US" sz="1500" dirty="0"/>
          </a:p>
        </p:txBody>
      </p:sp>
      <p:sp>
        <p:nvSpPr>
          <p:cNvPr id="7" name="Text 5"/>
          <p:cNvSpPr/>
          <p:nvPr/>
        </p:nvSpPr>
        <p:spPr>
          <a:xfrm>
            <a:off x="9305932" y="1874520"/>
            <a:ext cx="2105780" cy="7772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204 all other rules</a:t>
            </a:r>
            <a:endParaRPr lang="en-US" sz="1200" dirty="0"/>
          </a:p>
        </p:txBody>
      </p:sp>
      <p:sp>
        <p:nvSpPr>
          <p:cNvPr id="8" name="Text 6"/>
          <p:cNvSpPr/>
          <p:nvPr/>
        </p:nvSpPr>
        <p:spPr>
          <a:xfrm>
            <a:off x="640080" y="2743200"/>
            <a:ext cx="10908792" cy="274320"/>
          </a:xfrm>
          <a:prstGeom prst="rect">
            <a:avLst/>
          </a:prstGeom>
          <a:noFill/>
          <a:ln/>
        </p:spPr>
        <p:txBody>
          <a:bodyPr wrap="square" lIns="0" tIns="0" rIns="0" bIns="0" rtlCol="0" anchor="t"/>
          <a:lstStyle/>
          <a:p>
            <a:pPr indent="0" marL="0">
              <a:lnSpc>
                <a:spcPts val="1800"/>
              </a:lnSpc>
              <a:buNone/>
            </a:pPr>
            <a:r>
              <a:rPr lang="en-US" sz="1100" i="1" dirty="0">
                <a:solidFill>
                  <a:srgbClr val="6B7A90"/>
                </a:solidFill>
                <a:latin typeface="Calibri" pitchFamily="34" charset="0"/>
                <a:ea typeface="Calibri" pitchFamily="34" charset="-122"/>
                <a:cs typeface="Calibri" pitchFamily="34" charset="-120"/>
              </a:rPr>
              <a:t>935 total findings across 344 modules and 22 courses, production audit</a:t>
            </a:r>
            <a:endParaRPr lang="en-US" sz="1100" dirty="0"/>
          </a:p>
        </p:txBody>
      </p:sp>
      <p:sp>
        <p:nvSpPr>
          <p:cNvPr id="9" name="Shape 7"/>
          <p:cNvSpPr/>
          <p:nvPr/>
        </p:nvSpPr>
        <p:spPr>
          <a:xfrm>
            <a:off x="640080" y="3520440"/>
            <a:ext cx="3429000" cy="2011680"/>
          </a:xfrm>
          <a:prstGeom prst="roundRect">
            <a:avLst>
              <a:gd name="adj" fmla="val 2727"/>
            </a:avLst>
          </a:prstGeom>
          <a:solidFill>
            <a:srgbClr val="EEF1F6"/>
          </a:solidFill>
          <a:ln w="12700">
            <a:solidFill>
              <a:srgbClr val="EEF1F6"/>
            </a:solidFill>
            <a:prstDash val="solid"/>
          </a:ln>
        </p:spPr>
      </p:sp>
      <p:sp>
        <p:nvSpPr>
          <p:cNvPr id="10" name="Text 8"/>
          <p:cNvSpPr/>
          <p:nvPr/>
        </p:nvSpPr>
        <p:spPr>
          <a:xfrm>
            <a:off x="914400" y="3749040"/>
            <a:ext cx="2880360" cy="384048"/>
          </a:xfrm>
          <a:prstGeom prst="rect">
            <a:avLst/>
          </a:prstGeom>
          <a:noFill/>
          <a:ln/>
        </p:spPr>
        <p:txBody>
          <a:bodyPr wrap="square" lIns="0" tIns="0" rIns="0" bIns="0" rtlCol="0" anchor="t"/>
          <a:lstStyle/>
          <a:p>
            <a:pPr indent="0" marL="0">
              <a:buNone/>
            </a:pPr>
            <a:r>
              <a:rPr lang="en-US" sz="2000" b="1" dirty="0">
                <a:solidFill>
                  <a:srgbClr val="1B2A4A"/>
                </a:solidFill>
                <a:latin typeface="Cambria" pitchFamily="34" charset="0"/>
                <a:ea typeface="Cambria" pitchFamily="34" charset="-122"/>
                <a:cs typeface="Cambria" pitchFamily="34" charset="-120"/>
              </a:rPr>
              <a:t>Five in six</a:t>
            </a:r>
            <a:endParaRPr lang="en-US" sz="2000" dirty="0"/>
          </a:p>
        </p:txBody>
      </p:sp>
      <p:sp>
        <p:nvSpPr>
          <p:cNvPr id="11" name="Text 9"/>
          <p:cNvSpPr/>
          <p:nvPr/>
        </p:nvSpPr>
        <p:spPr>
          <a:xfrm>
            <a:off x="914400" y="4206240"/>
            <a:ext cx="2880360" cy="118872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of the reviewer effort in our adjudication pilot went to findings that should never have reached a curriculum reviewer at all.</a:t>
            </a:r>
            <a:endParaRPr lang="en-US" sz="1300" dirty="0"/>
          </a:p>
        </p:txBody>
      </p:sp>
      <p:sp>
        <p:nvSpPr>
          <p:cNvPr id="12" name="Shape 10"/>
          <p:cNvSpPr/>
          <p:nvPr/>
        </p:nvSpPr>
        <p:spPr>
          <a:xfrm>
            <a:off x="4343400" y="3520440"/>
            <a:ext cx="3429000" cy="2011680"/>
          </a:xfrm>
          <a:prstGeom prst="roundRect">
            <a:avLst>
              <a:gd name="adj" fmla="val 2727"/>
            </a:avLst>
          </a:prstGeom>
          <a:solidFill>
            <a:srgbClr val="EEF1F6"/>
          </a:solidFill>
          <a:ln w="12700">
            <a:solidFill>
              <a:srgbClr val="EEF1F6"/>
            </a:solidFill>
            <a:prstDash val="solid"/>
          </a:ln>
        </p:spPr>
      </p:sp>
      <p:sp>
        <p:nvSpPr>
          <p:cNvPr id="13" name="Text 11"/>
          <p:cNvSpPr/>
          <p:nvPr/>
        </p:nvSpPr>
        <p:spPr>
          <a:xfrm>
            <a:off x="4617720" y="3749040"/>
            <a:ext cx="2880360" cy="384048"/>
          </a:xfrm>
          <a:prstGeom prst="rect">
            <a:avLst/>
          </a:prstGeom>
          <a:noFill/>
          <a:ln/>
        </p:spPr>
        <p:txBody>
          <a:bodyPr wrap="square" lIns="0" tIns="0" rIns="0" bIns="0" rtlCol="0" anchor="t"/>
          <a:lstStyle/>
          <a:p>
            <a:pPr indent="0" marL="0">
              <a:buNone/>
            </a:pPr>
            <a:r>
              <a:rPr lang="en-US" sz="2000" b="1" dirty="0">
                <a:solidFill>
                  <a:srgbClr val="1B2A4A"/>
                </a:solidFill>
                <a:latin typeface="Cambria" pitchFamily="34" charset="0"/>
                <a:ea typeface="Cambria" pitchFamily="34" charset="-122"/>
                <a:cs typeface="Cambria" pitchFamily="34" charset="-120"/>
              </a:rPr>
              <a:t>Correct, not wrong</a:t>
            </a:r>
            <a:endParaRPr lang="en-US" sz="2000" dirty="0"/>
          </a:p>
        </p:txBody>
      </p:sp>
      <p:sp>
        <p:nvSpPr>
          <p:cNvPr id="14" name="Text 12"/>
          <p:cNvSpPr/>
          <p:nvPr/>
        </p:nvSpPr>
        <p:spPr>
          <a:xfrm>
            <a:off x="4617720" y="4206240"/>
            <a:ext cx="2880360" cy="118872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Most of those detections were accurate. They simply belonged to an upstream parser or content layer, not to the dean.</a:t>
            </a:r>
            <a:endParaRPr lang="en-US" sz="1300" dirty="0"/>
          </a:p>
        </p:txBody>
      </p:sp>
      <p:sp>
        <p:nvSpPr>
          <p:cNvPr id="15" name="Shape 13"/>
          <p:cNvSpPr/>
          <p:nvPr/>
        </p:nvSpPr>
        <p:spPr>
          <a:xfrm>
            <a:off x="8046720" y="3520440"/>
            <a:ext cx="3429000" cy="2011680"/>
          </a:xfrm>
          <a:prstGeom prst="roundRect">
            <a:avLst>
              <a:gd name="adj" fmla="val 2727"/>
            </a:avLst>
          </a:prstGeom>
          <a:solidFill>
            <a:srgbClr val="EEF1F6"/>
          </a:solidFill>
          <a:ln w="12700">
            <a:solidFill>
              <a:srgbClr val="EEF1F6"/>
            </a:solidFill>
            <a:prstDash val="solid"/>
          </a:ln>
        </p:spPr>
      </p:sp>
      <p:sp>
        <p:nvSpPr>
          <p:cNvPr id="16" name="Text 14"/>
          <p:cNvSpPr/>
          <p:nvPr/>
        </p:nvSpPr>
        <p:spPr>
          <a:xfrm>
            <a:off x="8321040" y="3749040"/>
            <a:ext cx="2880360" cy="384048"/>
          </a:xfrm>
          <a:prstGeom prst="rect">
            <a:avLst/>
          </a:prstGeom>
          <a:noFill/>
          <a:ln/>
        </p:spPr>
        <p:txBody>
          <a:bodyPr wrap="square" lIns="0" tIns="0" rIns="0" bIns="0" rtlCol="0" anchor="t"/>
          <a:lstStyle/>
          <a:p>
            <a:pPr indent="0" marL="0">
              <a:buNone/>
            </a:pPr>
            <a:r>
              <a:rPr lang="en-US" sz="2000" b="1" dirty="0">
                <a:solidFill>
                  <a:srgbClr val="1B2A4A"/>
                </a:solidFill>
                <a:latin typeface="Cambria" pitchFamily="34" charset="0"/>
                <a:ea typeface="Cambria" pitchFamily="34" charset="-122"/>
                <a:cs typeface="Cambria" pitchFamily="34" charset="-120"/>
              </a:rPr>
              <a:t>Unreadable at scale</a:t>
            </a:r>
            <a:endParaRPr lang="en-US" sz="2000" dirty="0"/>
          </a:p>
        </p:txBody>
      </p:sp>
      <p:sp>
        <p:nvSpPr>
          <p:cNvPr id="17" name="Text 15"/>
          <p:cNvSpPr/>
          <p:nvPr/>
        </p:nvSpPr>
        <p:spPr>
          <a:xfrm>
            <a:off x="8321040" y="4206240"/>
            <a:ext cx="2880360" cy="118872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A twelve-course program produces hundreds of flat findings. That is not a report. It is a reason to stop using the tool.</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6B7A90"/>
                </a:solidFill>
                <a:latin typeface="Calibri" pitchFamily="34" charset="0"/>
                <a:ea typeface="Calibri" pitchFamily="34" charset="-122"/>
                <a:cs typeface="Calibri" pitchFamily="34" charset="-120"/>
              </a:rPr>
              <a:t>REVIEWER VALIDATION</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1B2A4A"/>
                </a:solidFill>
                <a:latin typeface="Cambria" pitchFamily="34" charset="0"/>
                <a:ea typeface="Cambria" pitchFamily="34" charset="-122"/>
                <a:cs typeface="Cambria" pitchFamily="34" charset="-120"/>
              </a:rPr>
              <a:t>Reviewers validated the concept and named the risk.</a:t>
            </a:r>
            <a:endParaRPr lang="en-US" sz="3000" dirty="0"/>
          </a:p>
        </p:txBody>
      </p:sp>
      <p:sp>
        <p:nvSpPr>
          <p:cNvPr id="4" name="Text 2"/>
          <p:cNvSpPr/>
          <p:nvPr/>
        </p:nvSpPr>
        <p:spPr>
          <a:xfrm>
            <a:off x="640080" y="1828800"/>
            <a:ext cx="2926080" cy="2743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Comprehension</a:t>
            </a:r>
            <a:endParaRPr lang="en-US" sz="1350" dirty="0"/>
          </a:p>
        </p:txBody>
      </p:sp>
      <p:sp>
        <p:nvSpPr>
          <p:cNvPr id="5" name="Shape 3"/>
          <p:cNvSpPr/>
          <p:nvPr/>
        </p:nvSpPr>
        <p:spPr>
          <a:xfrm>
            <a:off x="640080" y="2157984"/>
            <a:ext cx="3794760" cy="256032"/>
          </a:xfrm>
          <a:prstGeom prst="rect">
            <a:avLst/>
          </a:prstGeom>
          <a:solidFill>
            <a:srgbClr val="EEF1F6"/>
          </a:solidFill>
          <a:ln w="12700">
            <a:solidFill>
              <a:srgbClr val="EEF1F6"/>
            </a:solidFill>
            <a:prstDash val="solid"/>
          </a:ln>
        </p:spPr>
      </p:sp>
      <p:sp>
        <p:nvSpPr>
          <p:cNvPr id="6" name="Shape 4"/>
          <p:cNvSpPr/>
          <p:nvPr/>
        </p:nvSpPr>
        <p:spPr>
          <a:xfrm>
            <a:off x="640080" y="2157984"/>
            <a:ext cx="3642970" cy="256032"/>
          </a:xfrm>
          <a:prstGeom prst="rect">
            <a:avLst/>
          </a:prstGeom>
          <a:solidFill>
            <a:srgbClr val="2E7D5B"/>
          </a:solidFill>
          <a:ln w="12700">
            <a:solidFill>
              <a:srgbClr val="2E7D5B"/>
            </a:solidFill>
            <a:prstDash val="solid"/>
          </a:ln>
        </p:spPr>
      </p:sp>
      <p:sp>
        <p:nvSpPr>
          <p:cNvPr id="7" name="Text 5"/>
          <p:cNvSpPr/>
          <p:nvPr/>
        </p:nvSpPr>
        <p:spPr>
          <a:xfrm>
            <a:off x="4617720" y="2103120"/>
            <a:ext cx="9144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4.8 / 5</a:t>
            </a:r>
            <a:endParaRPr lang="en-US" sz="1400" dirty="0"/>
          </a:p>
        </p:txBody>
      </p:sp>
      <p:sp>
        <p:nvSpPr>
          <p:cNvPr id="8" name="Text 6"/>
          <p:cNvSpPr/>
          <p:nvPr/>
        </p:nvSpPr>
        <p:spPr>
          <a:xfrm>
            <a:off x="640080" y="2743200"/>
            <a:ext cx="2926080" cy="2743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Usefulness in real work</a:t>
            </a:r>
            <a:endParaRPr lang="en-US" sz="1350" dirty="0"/>
          </a:p>
        </p:txBody>
      </p:sp>
      <p:sp>
        <p:nvSpPr>
          <p:cNvPr id="9" name="Shape 7"/>
          <p:cNvSpPr/>
          <p:nvPr/>
        </p:nvSpPr>
        <p:spPr>
          <a:xfrm>
            <a:off x="640080" y="3072384"/>
            <a:ext cx="3794760" cy="256032"/>
          </a:xfrm>
          <a:prstGeom prst="rect">
            <a:avLst/>
          </a:prstGeom>
          <a:solidFill>
            <a:srgbClr val="EEF1F6"/>
          </a:solidFill>
          <a:ln w="12700">
            <a:solidFill>
              <a:srgbClr val="EEF1F6"/>
            </a:solidFill>
            <a:prstDash val="solid"/>
          </a:ln>
        </p:spPr>
      </p:sp>
      <p:sp>
        <p:nvSpPr>
          <p:cNvPr id="10" name="Shape 8"/>
          <p:cNvSpPr/>
          <p:nvPr/>
        </p:nvSpPr>
        <p:spPr>
          <a:xfrm>
            <a:off x="640080" y="3072384"/>
            <a:ext cx="3567074" cy="256032"/>
          </a:xfrm>
          <a:prstGeom prst="rect">
            <a:avLst/>
          </a:prstGeom>
          <a:solidFill>
            <a:srgbClr val="2E7D5B"/>
          </a:solidFill>
          <a:ln w="12700">
            <a:solidFill>
              <a:srgbClr val="2E7D5B"/>
            </a:solidFill>
            <a:prstDash val="solid"/>
          </a:ln>
        </p:spPr>
      </p:sp>
      <p:sp>
        <p:nvSpPr>
          <p:cNvPr id="11" name="Text 9"/>
          <p:cNvSpPr/>
          <p:nvPr/>
        </p:nvSpPr>
        <p:spPr>
          <a:xfrm>
            <a:off x="4617720" y="3017520"/>
            <a:ext cx="9144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4.7 / 5</a:t>
            </a:r>
            <a:endParaRPr lang="en-US" sz="1400" dirty="0"/>
          </a:p>
        </p:txBody>
      </p:sp>
      <p:sp>
        <p:nvSpPr>
          <p:cNvPr id="12" name="Text 10"/>
          <p:cNvSpPr/>
          <p:nvPr/>
        </p:nvSpPr>
        <p:spPr>
          <a:xfrm>
            <a:off x="640080" y="3657600"/>
            <a:ext cx="2926080" cy="2743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Intent to use</a:t>
            </a:r>
            <a:endParaRPr lang="en-US" sz="1350" dirty="0"/>
          </a:p>
        </p:txBody>
      </p:sp>
      <p:sp>
        <p:nvSpPr>
          <p:cNvPr id="13" name="Shape 11"/>
          <p:cNvSpPr/>
          <p:nvPr/>
        </p:nvSpPr>
        <p:spPr>
          <a:xfrm>
            <a:off x="640080" y="3986784"/>
            <a:ext cx="3794760" cy="256032"/>
          </a:xfrm>
          <a:prstGeom prst="rect">
            <a:avLst/>
          </a:prstGeom>
          <a:solidFill>
            <a:srgbClr val="EEF1F6"/>
          </a:solidFill>
          <a:ln w="12700">
            <a:solidFill>
              <a:srgbClr val="EEF1F6"/>
            </a:solidFill>
            <a:prstDash val="solid"/>
          </a:ln>
        </p:spPr>
      </p:sp>
      <p:sp>
        <p:nvSpPr>
          <p:cNvPr id="14" name="Shape 12"/>
          <p:cNvSpPr/>
          <p:nvPr/>
        </p:nvSpPr>
        <p:spPr>
          <a:xfrm>
            <a:off x="640080" y="3986784"/>
            <a:ext cx="3263494" cy="256032"/>
          </a:xfrm>
          <a:prstGeom prst="rect">
            <a:avLst/>
          </a:prstGeom>
          <a:solidFill>
            <a:srgbClr val="2E7D5B"/>
          </a:solidFill>
          <a:ln w="12700">
            <a:solidFill>
              <a:srgbClr val="2E7D5B"/>
            </a:solidFill>
            <a:prstDash val="solid"/>
          </a:ln>
        </p:spPr>
      </p:sp>
      <p:sp>
        <p:nvSpPr>
          <p:cNvPr id="15" name="Text 13"/>
          <p:cNvSpPr/>
          <p:nvPr/>
        </p:nvSpPr>
        <p:spPr>
          <a:xfrm>
            <a:off x="4617720" y="3931920"/>
            <a:ext cx="9144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4.3 / 5</a:t>
            </a:r>
            <a:endParaRPr lang="en-US" sz="1400" dirty="0"/>
          </a:p>
        </p:txBody>
      </p:sp>
      <p:sp>
        <p:nvSpPr>
          <p:cNvPr id="16" name="Text 14"/>
          <p:cNvSpPr/>
          <p:nvPr/>
        </p:nvSpPr>
        <p:spPr>
          <a:xfrm>
            <a:off x="640080" y="4572000"/>
            <a:ext cx="2926080" cy="274320"/>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Trust in the routing</a:t>
            </a:r>
            <a:endParaRPr lang="en-US" sz="1350" dirty="0"/>
          </a:p>
        </p:txBody>
      </p:sp>
      <p:sp>
        <p:nvSpPr>
          <p:cNvPr id="17" name="Shape 15"/>
          <p:cNvSpPr/>
          <p:nvPr/>
        </p:nvSpPr>
        <p:spPr>
          <a:xfrm>
            <a:off x="640080" y="4901184"/>
            <a:ext cx="3794760" cy="256032"/>
          </a:xfrm>
          <a:prstGeom prst="rect">
            <a:avLst/>
          </a:prstGeom>
          <a:solidFill>
            <a:srgbClr val="EEF1F6"/>
          </a:solidFill>
          <a:ln w="12700">
            <a:solidFill>
              <a:srgbClr val="EEF1F6"/>
            </a:solidFill>
            <a:prstDash val="solid"/>
          </a:ln>
        </p:spPr>
      </p:sp>
      <p:sp>
        <p:nvSpPr>
          <p:cNvPr id="18" name="Shape 16"/>
          <p:cNvSpPr/>
          <p:nvPr/>
        </p:nvSpPr>
        <p:spPr>
          <a:xfrm>
            <a:off x="640080" y="4901184"/>
            <a:ext cx="2504542" cy="256032"/>
          </a:xfrm>
          <a:prstGeom prst="rect">
            <a:avLst/>
          </a:prstGeom>
          <a:solidFill>
            <a:srgbClr val="D98C1F"/>
          </a:solidFill>
          <a:ln w="12700">
            <a:solidFill>
              <a:srgbClr val="D98C1F"/>
            </a:solidFill>
            <a:prstDash val="solid"/>
          </a:ln>
        </p:spPr>
      </p:sp>
      <p:sp>
        <p:nvSpPr>
          <p:cNvPr id="19" name="Text 17"/>
          <p:cNvSpPr/>
          <p:nvPr/>
        </p:nvSpPr>
        <p:spPr>
          <a:xfrm>
            <a:off x="4617720" y="4846320"/>
            <a:ext cx="91440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3.3 / 5</a:t>
            </a:r>
            <a:endParaRPr lang="en-US" sz="1400" dirty="0"/>
          </a:p>
        </p:txBody>
      </p:sp>
      <p:sp>
        <p:nvSpPr>
          <p:cNvPr id="20" name="Text 18"/>
          <p:cNvSpPr/>
          <p:nvPr/>
        </p:nvSpPr>
        <p:spPr>
          <a:xfrm>
            <a:off x="640080" y="5532120"/>
            <a:ext cx="5120640" cy="777240"/>
          </a:xfrm>
          <a:prstGeom prst="rect">
            <a:avLst/>
          </a:prstGeom>
          <a:noFill/>
          <a:ln/>
        </p:spPr>
        <p:txBody>
          <a:bodyPr wrap="square" lIns="0" tIns="0" rIns="0" bIns="0" rtlCol="0" anchor="t"/>
          <a:lstStyle/>
          <a:p>
            <a:pPr indent="0" marL="0">
              <a:lnSpc>
                <a:spcPts val="1500"/>
              </a:lnSpc>
              <a:buNone/>
            </a:pPr>
            <a:r>
              <a:rPr lang="en-US" sz="1050" i="1" dirty="0">
                <a:solidFill>
                  <a:srgbClr val="6B7A90"/>
                </a:solidFill>
                <a:latin typeface="Calibri" pitchFamily="34" charset="0"/>
                <a:ea typeface="Calibri" pitchFamily="34" charset="-122"/>
                <a:cs typeface="Calibri" pitchFamily="34" charset="-120"/>
              </a:rPr>
              <a:t>Six independent reviewers, none on the project team: two deans, two program chairs, one accreditation and compliance staff member, one curriculum coordinator. Preliminary concept testing on mock-ups, not an efficacy claim.</a:t>
            </a:r>
            <a:endParaRPr lang="en-US" sz="1050" dirty="0"/>
          </a:p>
        </p:txBody>
      </p:sp>
      <p:sp>
        <p:nvSpPr>
          <p:cNvPr id="21" name="Shape 19"/>
          <p:cNvSpPr/>
          <p:nvPr/>
        </p:nvSpPr>
        <p:spPr>
          <a:xfrm>
            <a:off x="6309360" y="1737360"/>
            <a:ext cx="5239512" cy="3794760"/>
          </a:xfrm>
          <a:prstGeom prst="roundRect">
            <a:avLst>
              <a:gd name="adj" fmla="val 1446"/>
            </a:avLst>
          </a:prstGeom>
          <a:solidFill>
            <a:srgbClr val="1B2A4A"/>
          </a:solidFill>
          <a:ln w="12700">
            <a:solidFill>
              <a:srgbClr val="1B2A4A"/>
            </a:solidFill>
            <a:prstDash val="solid"/>
          </a:ln>
        </p:spPr>
      </p:sp>
      <p:sp>
        <p:nvSpPr>
          <p:cNvPr id="22" name="Text 20"/>
          <p:cNvSpPr/>
          <p:nvPr/>
        </p:nvSpPr>
        <p:spPr>
          <a:xfrm>
            <a:off x="6675120" y="2011680"/>
            <a:ext cx="4526280" cy="457200"/>
          </a:xfrm>
          <a:prstGeom prst="rect">
            <a:avLst/>
          </a:prstGeom>
          <a:noFill/>
          <a:ln/>
        </p:spPr>
        <p:txBody>
          <a:bodyPr wrap="square" lIns="0" tIns="0" rIns="0" bIns="0" rtlCol="0" anchor="t"/>
          <a:lstStyle/>
          <a:p>
            <a:pPr indent="0" marL="0">
              <a:buNone/>
            </a:pPr>
            <a:r>
              <a:rPr lang="en-US" sz="2200" b="1" dirty="0">
                <a:solidFill>
                  <a:srgbClr val="FFFFFF"/>
                </a:solidFill>
                <a:latin typeface="Cambria" pitchFamily="34" charset="0"/>
                <a:ea typeface="Cambria" pitchFamily="34" charset="-122"/>
                <a:cs typeface="Cambria" pitchFamily="34" charset="-120"/>
              </a:rPr>
              <a:t>The trust gap is the product spec.</a:t>
            </a:r>
            <a:endParaRPr lang="en-US" sz="2200" dirty="0"/>
          </a:p>
        </p:txBody>
      </p:sp>
      <p:sp>
        <p:nvSpPr>
          <p:cNvPr id="23" name="Text 21"/>
          <p:cNvSpPr/>
          <p:nvPr/>
        </p:nvSpPr>
        <p:spPr>
          <a:xfrm>
            <a:off x="6675120" y="2606040"/>
            <a:ext cx="4526280" cy="2743200"/>
          </a:xfrm>
          <a:prstGeom prst="rect">
            <a:avLst/>
          </a:prstGeom>
          <a:noFill/>
          <a:ln/>
        </p:spPr>
        <p:txBody>
          <a:bodyPr wrap="square" lIns="0" tIns="0" rIns="0" bIns="0" rtlCol="0" anchor="t"/>
          <a:lstStyle/>
          <a:p>
            <a:pPr marL="342900" indent="-342900">
              <a:lnSpc>
                <a:spcPts val="1900"/>
              </a:lnSpc>
              <a:spcAft>
                <a:spcPts val="1000"/>
              </a:spcAft>
              <a:buSzPct val="100000"/>
              <a:buChar char="•"/>
            </a:pPr>
            <a:r>
              <a:rPr lang="en-US" sz="1350" dirty="0">
                <a:solidFill>
                  <a:srgbClr val="C6D4E8"/>
                </a:solidFill>
                <a:latin typeface="Calibri" pitchFamily="34" charset="0"/>
                <a:ea typeface="Calibri" pitchFamily="34" charset="-122"/>
                <a:cs typeface="Calibri" pitchFamily="34" charset="-120"/>
              </a:rPr>
              <a:t>Five of six named the same fear unprompted: a genuine curricular issue routed away from them and hidden.</a:t>
            </a:r>
            <a:endParaRPr lang="en-US" sz="1350" dirty="0"/>
          </a:p>
          <a:p>
            <a:pPr marL="342900" indent="-342900">
              <a:lnSpc>
                <a:spcPts val="1900"/>
              </a:lnSpc>
              <a:spcAft>
                <a:spcPts val="1000"/>
              </a:spcAft>
              <a:buSzPct val="100000"/>
              <a:buChar char="•"/>
            </a:pPr>
            <a:r>
              <a:rPr lang="en-US" sz="1350" dirty="0">
                <a:solidFill>
                  <a:srgbClr val="C6D4E8"/>
                </a:solidFill>
                <a:latin typeface="Calibri" pitchFamily="34" charset="0"/>
                <a:ea typeface="Calibri" pitchFamily="34" charset="-122"/>
                <a:cs typeface="Calibri" pitchFamily="34" charset="-120"/>
              </a:rPr>
              <a:t>Every one proposed the same remedy: a reviewer override plus an audit view over the upstream queue.</a:t>
            </a:r>
            <a:endParaRPr lang="en-US" sz="1350" dirty="0"/>
          </a:p>
          <a:p>
            <a:pPr marL="342900" indent="-342900">
              <a:lnSpc>
                <a:spcPts val="1900"/>
              </a:lnSpc>
              <a:spcAft>
                <a:spcPts val="1000"/>
              </a:spcAft>
              <a:buSzPct val="100000"/>
              <a:buChar char="•"/>
            </a:pPr>
            <a:r>
              <a:rPr lang="en-US" sz="1350" dirty="0">
                <a:solidFill>
                  <a:srgbClr val="C6D4E8"/>
                </a:solidFill>
                <a:latin typeface="Calibri" pitchFamily="34" charset="0"/>
                <a:ea typeface="Calibri" pitchFamily="34" charset="-122"/>
                <a:cs typeface="Calibri" pitchFamily="34" charset="-120"/>
              </a:rPr>
              <a:t>So misrouting rate is now a primary evaluation metric, and override and auditability are in scope for the build rather than deferred.</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6B7A90"/>
                </a:solidFill>
                <a:latin typeface="Calibri" pitchFamily="34" charset="0"/>
                <a:ea typeface="Calibri" pitchFamily="34" charset="-122"/>
                <a:cs typeface="Calibri" pitchFamily="34" charset="-120"/>
              </a:rPr>
              <a:t>WHAT WE ARE BUILDING</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1B2A4A"/>
                </a:solidFill>
                <a:latin typeface="Cambria" pitchFamily="34" charset="0"/>
                <a:ea typeface="Cambria" pitchFamily="34" charset="-122"/>
                <a:cs typeface="Cambria" pitchFamily="34" charset="-120"/>
              </a:rPr>
              <a:t>A learned routing layer between the audit and the reviewer.</a:t>
            </a:r>
            <a:endParaRPr lang="en-US" sz="3000" dirty="0"/>
          </a:p>
        </p:txBody>
      </p:sp>
      <p:sp>
        <p:nvSpPr>
          <p:cNvPr id="4" name="Shape 2"/>
          <p:cNvSpPr/>
          <p:nvPr/>
        </p:nvSpPr>
        <p:spPr>
          <a:xfrm>
            <a:off x="640080" y="1691640"/>
            <a:ext cx="3429000" cy="3108960"/>
          </a:xfrm>
          <a:prstGeom prst="roundRect">
            <a:avLst>
              <a:gd name="adj" fmla="val 1765"/>
            </a:avLst>
          </a:prstGeom>
          <a:solidFill>
            <a:srgbClr val="EEF1F6"/>
          </a:solidFill>
          <a:ln w="12700">
            <a:solidFill>
              <a:srgbClr val="EEF1F6"/>
            </a:solidFill>
            <a:prstDash val="solid"/>
          </a:ln>
        </p:spPr>
      </p:sp>
      <p:sp>
        <p:nvSpPr>
          <p:cNvPr id="5" name="Text 3"/>
          <p:cNvSpPr/>
          <p:nvPr/>
        </p:nvSpPr>
        <p:spPr>
          <a:xfrm>
            <a:off x="914400" y="1874520"/>
            <a:ext cx="1097280" cy="365760"/>
          </a:xfrm>
          <a:prstGeom prst="rect">
            <a:avLst/>
          </a:prstGeom>
          <a:noFill/>
          <a:ln/>
        </p:spPr>
        <p:txBody>
          <a:bodyPr wrap="square" lIns="0" tIns="0" rIns="0" bIns="0" rtlCol="0" anchor="t"/>
          <a:lstStyle/>
          <a:p>
            <a:pPr indent="0" marL="0">
              <a:buNone/>
            </a:pPr>
            <a:r>
              <a:rPr lang="en-US" sz="2200" b="1" dirty="0">
                <a:solidFill>
                  <a:srgbClr val="D98C1F"/>
                </a:solidFill>
                <a:latin typeface="Cambria" pitchFamily="34" charset="0"/>
                <a:ea typeface="Cambria" pitchFamily="34" charset="-122"/>
                <a:cs typeface="Cambria" pitchFamily="34" charset="-120"/>
              </a:rPr>
              <a:t>01</a:t>
            </a:r>
            <a:endParaRPr lang="en-US" sz="2200" dirty="0"/>
          </a:p>
        </p:txBody>
      </p:sp>
      <p:sp>
        <p:nvSpPr>
          <p:cNvPr id="6" name="Text 4"/>
          <p:cNvSpPr/>
          <p:nvPr/>
        </p:nvSpPr>
        <p:spPr>
          <a:xfrm>
            <a:off x="914400" y="2286000"/>
            <a:ext cx="2880360" cy="365760"/>
          </a:xfrm>
          <a:prstGeom prst="rect">
            <a:avLst/>
          </a:prstGeom>
          <a:noFill/>
          <a:ln/>
        </p:spPr>
        <p:txBody>
          <a:bodyPr wrap="square" lIns="0" tIns="0" rIns="0" bIns="0" rtlCol="0" anchor="t"/>
          <a:lstStyle/>
          <a:p>
            <a:pPr indent="0" marL="0">
              <a:buNone/>
            </a:pPr>
            <a:r>
              <a:rPr lang="en-US" sz="1900" b="1" dirty="0">
                <a:solidFill>
                  <a:srgbClr val="1B2A4A"/>
                </a:solidFill>
                <a:latin typeface="Cambria" pitchFamily="34" charset="0"/>
                <a:ea typeface="Cambria" pitchFamily="34" charset="-122"/>
                <a:cs typeface="Cambria" pitchFamily="34" charset="-120"/>
              </a:rPr>
              <a:t>Audit engine</a:t>
            </a:r>
            <a:endParaRPr lang="en-US" sz="1900" dirty="0"/>
          </a:p>
        </p:txBody>
      </p:sp>
      <p:sp>
        <p:nvSpPr>
          <p:cNvPr id="7" name="Text 5"/>
          <p:cNvSpPr/>
          <p:nvPr/>
        </p:nvSpPr>
        <p:spPr>
          <a:xfrm>
            <a:off x="914400" y="2743200"/>
            <a:ext cx="2880360" cy="1371600"/>
          </a:xfrm>
          <a:prstGeom prst="rect">
            <a:avLst/>
          </a:prstGeom>
          <a:noFill/>
          <a:ln/>
        </p:spPr>
        <p:txBody>
          <a:bodyPr wrap="square" lIns="0" tIns="0" rIns="0" bIns="0" rtlCol="0" anchor="t"/>
          <a:lstStyle/>
          <a:p>
            <a:pPr indent="0" marL="0">
              <a:lnSpc>
                <a:spcPts val="1800"/>
              </a:lnSpc>
              <a:buNone/>
            </a:pPr>
            <a:r>
              <a:rPr lang="en-US" sz="1300" dirty="0">
                <a:solidFill>
                  <a:srgbClr val="45566E"/>
                </a:solidFill>
                <a:latin typeface="Calibri" pitchFamily="34" charset="0"/>
                <a:ea typeface="Calibri" pitchFamily="34" charset="-122"/>
                <a:cs typeface="Calibri" pitchFamily="34" charset="-120"/>
              </a:rPr>
              <a:t>Deterministic alignment rules over course content extracted from the LMS, with generative retrieval interpreting objective and assessment language.</a:t>
            </a:r>
            <a:endParaRPr lang="en-US" sz="1300" dirty="0"/>
          </a:p>
        </p:txBody>
      </p:sp>
      <p:sp>
        <p:nvSpPr>
          <p:cNvPr id="8" name="Text 6"/>
          <p:cNvSpPr/>
          <p:nvPr/>
        </p:nvSpPr>
        <p:spPr>
          <a:xfrm>
            <a:off x="914400" y="4297680"/>
            <a:ext cx="2880360" cy="274320"/>
          </a:xfrm>
          <a:prstGeom prst="rect">
            <a:avLst/>
          </a:prstGeom>
          <a:noFill/>
          <a:ln/>
        </p:spPr>
        <p:txBody>
          <a:bodyPr wrap="square" lIns="0" tIns="0" rIns="0" bIns="0" rtlCol="0" anchor="t"/>
          <a:lstStyle/>
          <a:p>
            <a:pPr indent="0" marL="0">
              <a:buNone/>
            </a:pPr>
            <a:r>
              <a:rPr lang="en-US" sz="1100" b="1" spc="100" kern="0" dirty="0">
                <a:solidFill>
                  <a:srgbClr val="6B7A90"/>
                </a:solidFill>
                <a:latin typeface="Calibri" pitchFamily="34" charset="0"/>
                <a:ea typeface="Calibri" pitchFamily="34" charset="-122"/>
                <a:cs typeface="Calibri" pitchFamily="34" charset="-120"/>
              </a:rPr>
              <a:t>Exists today</a:t>
            </a:r>
            <a:endParaRPr lang="en-US" sz="1100" dirty="0"/>
          </a:p>
        </p:txBody>
      </p:sp>
      <p:sp>
        <p:nvSpPr>
          <p:cNvPr id="9" name="Text 7"/>
          <p:cNvSpPr/>
          <p:nvPr/>
        </p:nvSpPr>
        <p:spPr>
          <a:xfrm>
            <a:off x="4096512" y="3017520"/>
            <a:ext cx="246888" cy="457200"/>
          </a:xfrm>
          <a:prstGeom prst="rect">
            <a:avLst/>
          </a:prstGeom>
          <a:noFill/>
          <a:ln/>
        </p:spPr>
        <p:txBody>
          <a:bodyPr wrap="square" lIns="0" tIns="0" rIns="0" bIns="0" rtlCol="0" anchor="ctr"/>
          <a:lstStyle/>
          <a:p>
            <a:pPr algn="ctr" indent="0" marL="0">
              <a:buNone/>
            </a:pPr>
            <a:r>
              <a:rPr lang="en-US" sz="2200" b="1" dirty="0">
                <a:solidFill>
                  <a:srgbClr val="6B7A90"/>
                </a:solidFill>
                <a:latin typeface="Calibri" pitchFamily="34" charset="0"/>
                <a:ea typeface="Calibri" pitchFamily="34" charset="-122"/>
                <a:cs typeface="Calibri" pitchFamily="34" charset="-120"/>
              </a:rPr>
              <a:t>»</a:t>
            </a:r>
            <a:endParaRPr lang="en-US" sz="2200" dirty="0"/>
          </a:p>
        </p:txBody>
      </p:sp>
      <p:sp>
        <p:nvSpPr>
          <p:cNvPr id="10" name="Shape 8"/>
          <p:cNvSpPr/>
          <p:nvPr/>
        </p:nvSpPr>
        <p:spPr>
          <a:xfrm>
            <a:off x="4343400" y="1691640"/>
            <a:ext cx="3429000" cy="3108960"/>
          </a:xfrm>
          <a:prstGeom prst="roundRect">
            <a:avLst>
              <a:gd name="adj" fmla="val 1765"/>
            </a:avLst>
          </a:prstGeom>
          <a:solidFill>
            <a:srgbClr val="1B2A4A"/>
          </a:solidFill>
          <a:ln w="12700">
            <a:solidFill>
              <a:srgbClr val="1B2A4A"/>
            </a:solidFill>
            <a:prstDash val="solid"/>
          </a:ln>
        </p:spPr>
      </p:sp>
      <p:sp>
        <p:nvSpPr>
          <p:cNvPr id="11" name="Text 9"/>
          <p:cNvSpPr/>
          <p:nvPr/>
        </p:nvSpPr>
        <p:spPr>
          <a:xfrm>
            <a:off x="4617720" y="1874520"/>
            <a:ext cx="1097280" cy="365760"/>
          </a:xfrm>
          <a:prstGeom prst="rect">
            <a:avLst/>
          </a:prstGeom>
          <a:noFill/>
          <a:ln/>
        </p:spPr>
        <p:txBody>
          <a:bodyPr wrap="square" lIns="0" tIns="0" rIns="0" bIns="0" rtlCol="0" anchor="t"/>
          <a:lstStyle/>
          <a:p>
            <a:pPr indent="0" marL="0">
              <a:buNone/>
            </a:pPr>
            <a:r>
              <a:rPr lang="en-US" sz="2200" b="1" dirty="0">
                <a:solidFill>
                  <a:srgbClr val="D98C1F"/>
                </a:solidFill>
                <a:latin typeface="Cambria" pitchFamily="34" charset="0"/>
                <a:ea typeface="Cambria" pitchFamily="34" charset="-122"/>
                <a:cs typeface="Cambria" pitchFamily="34" charset="-120"/>
              </a:rPr>
              <a:t>02</a:t>
            </a:r>
            <a:endParaRPr lang="en-US" sz="2200" dirty="0"/>
          </a:p>
        </p:txBody>
      </p:sp>
      <p:sp>
        <p:nvSpPr>
          <p:cNvPr id="12" name="Text 10"/>
          <p:cNvSpPr/>
          <p:nvPr/>
        </p:nvSpPr>
        <p:spPr>
          <a:xfrm>
            <a:off x="4617720" y="2286000"/>
            <a:ext cx="2880360" cy="36576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Routing layer</a:t>
            </a:r>
            <a:endParaRPr lang="en-US" sz="1900" dirty="0"/>
          </a:p>
        </p:txBody>
      </p:sp>
      <p:sp>
        <p:nvSpPr>
          <p:cNvPr id="13" name="Text 11"/>
          <p:cNvSpPr/>
          <p:nvPr/>
        </p:nvSpPr>
        <p:spPr>
          <a:xfrm>
            <a:off x="4617720" y="2743200"/>
            <a:ext cx="2880360" cy="1371600"/>
          </a:xfrm>
          <a:prstGeom prst="rect">
            <a:avLst/>
          </a:prstGeom>
          <a:noFill/>
          <a:ln/>
        </p:spPr>
        <p:txBody>
          <a:bodyPr wrap="square" lIns="0" tIns="0" rIns="0" bIns="0" rtlCol="0" anchor="t"/>
          <a:lstStyle/>
          <a:p>
            <a:pPr indent="0" marL="0">
              <a:lnSpc>
                <a:spcPts val="1800"/>
              </a:lnSpc>
              <a:buNone/>
            </a:pPr>
            <a:r>
              <a:rPr lang="en-US" sz="1300" dirty="0">
                <a:solidFill>
                  <a:srgbClr val="C6D4E8"/>
                </a:solidFill>
                <a:latin typeface="Calibri" pitchFamily="34" charset="0"/>
                <a:ea typeface="Calibri" pitchFamily="34" charset="-122"/>
                <a:cs typeface="Calibri" pitchFamily="34" charset="-120"/>
              </a:rPr>
              <a:t>A trained model that learns from expert adjudication where each finding should be resolved, and returns a calibrated score alongside the route.</a:t>
            </a:r>
            <a:endParaRPr lang="en-US" sz="1300" dirty="0"/>
          </a:p>
        </p:txBody>
      </p:sp>
      <p:sp>
        <p:nvSpPr>
          <p:cNvPr id="14" name="Text 12"/>
          <p:cNvSpPr/>
          <p:nvPr/>
        </p:nvSpPr>
        <p:spPr>
          <a:xfrm>
            <a:off x="4617720" y="4297680"/>
            <a:ext cx="2880360" cy="274320"/>
          </a:xfrm>
          <a:prstGeom prst="rect">
            <a:avLst/>
          </a:prstGeom>
          <a:noFill/>
          <a:ln/>
        </p:spPr>
        <p:txBody>
          <a:bodyPr wrap="square" lIns="0" tIns="0" rIns="0" bIns="0" rtlCol="0" anchor="t"/>
          <a:lstStyle/>
          <a:p>
            <a:pPr indent="0" marL="0">
              <a:buNone/>
            </a:pPr>
            <a:r>
              <a:rPr lang="en-US" sz="1100" b="1" spc="100" kern="0" dirty="0">
                <a:solidFill>
                  <a:srgbClr val="D98C1F"/>
                </a:solidFill>
                <a:latin typeface="Calibri" pitchFamily="34" charset="0"/>
                <a:ea typeface="Calibri" pitchFamily="34" charset="-122"/>
                <a:cs typeface="Calibri" pitchFamily="34" charset="-120"/>
              </a:rPr>
              <a:t>In development</a:t>
            </a:r>
            <a:endParaRPr lang="en-US" sz="1100" dirty="0"/>
          </a:p>
        </p:txBody>
      </p:sp>
      <p:sp>
        <p:nvSpPr>
          <p:cNvPr id="15" name="Text 13"/>
          <p:cNvSpPr/>
          <p:nvPr/>
        </p:nvSpPr>
        <p:spPr>
          <a:xfrm>
            <a:off x="7799832" y="3017520"/>
            <a:ext cx="246888" cy="457200"/>
          </a:xfrm>
          <a:prstGeom prst="rect">
            <a:avLst/>
          </a:prstGeom>
          <a:noFill/>
          <a:ln/>
        </p:spPr>
        <p:txBody>
          <a:bodyPr wrap="square" lIns="0" tIns="0" rIns="0" bIns="0" rtlCol="0" anchor="ctr"/>
          <a:lstStyle/>
          <a:p>
            <a:pPr algn="ctr" indent="0" marL="0">
              <a:buNone/>
            </a:pPr>
            <a:r>
              <a:rPr lang="en-US" sz="2200" b="1" dirty="0">
                <a:solidFill>
                  <a:srgbClr val="6B7A90"/>
                </a:solidFill>
                <a:latin typeface="Calibri" pitchFamily="34" charset="0"/>
                <a:ea typeface="Calibri" pitchFamily="34" charset="-122"/>
                <a:cs typeface="Calibri" pitchFamily="34" charset="-120"/>
              </a:rPr>
              <a:t>»</a:t>
            </a:r>
            <a:endParaRPr lang="en-US" sz="2200" dirty="0"/>
          </a:p>
        </p:txBody>
      </p:sp>
      <p:sp>
        <p:nvSpPr>
          <p:cNvPr id="16" name="Shape 14"/>
          <p:cNvSpPr/>
          <p:nvPr/>
        </p:nvSpPr>
        <p:spPr>
          <a:xfrm>
            <a:off x="8046720" y="1691640"/>
            <a:ext cx="3429000" cy="3108960"/>
          </a:xfrm>
          <a:prstGeom prst="roundRect">
            <a:avLst>
              <a:gd name="adj" fmla="val 1765"/>
            </a:avLst>
          </a:prstGeom>
          <a:solidFill>
            <a:srgbClr val="1B2A4A"/>
          </a:solidFill>
          <a:ln w="12700">
            <a:solidFill>
              <a:srgbClr val="1B2A4A"/>
            </a:solidFill>
            <a:prstDash val="solid"/>
          </a:ln>
        </p:spPr>
      </p:sp>
      <p:sp>
        <p:nvSpPr>
          <p:cNvPr id="17" name="Text 15"/>
          <p:cNvSpPr/>
          <p:nvPr/>
        </p:nvSpPr>
        <p:spPr>
          <a:xfrm>
            <a:off x="8321040" y="1874520"/>
            <a:ext cx="1097280" cy="365760"/>
          </a:xfrm>
          <a:prstGeom prst="rect">
            <a:avLst/>
          </a:prstGeom>
          <a:noFill/>
          <a:ln/>
        </p:spPr>
        <p:txBody>
          <a:bodyPr wrap="square" lIns="0" tIns="0" rIns="0" bIns="0" rtlCol="0" anchor="t"/>
          <a:lstStyle/>
          <a:p>
            <a:pPr indent="0" marL="0">
              <a:buNone/>
            </a:pPr>
            <a:r>
              <a:rPr lang="en-US" sz="2200" b="1" dirty="0">
                <a:solidFill>
                  <a:srgbClr val="D98C1F"/>
                </a:solidFill>
                <a:latin typeface="Cambria" pitchFamily="34" charset="0"/>
                <a:ea typeface="Cambria" pitchFamily="34" charset="-122"/>
                <a:cs typeface="Cambria" pitchFamily="34" charset="-120"/>
              </a:rPr>
              <a:t>03</a:t>
            </a:r>
            <a:endParaRPr lang="en-US" sz="2200" dirty="0"/>
          </a:p>
        </p:txBody>
      </p:sp>
      <p:sp>
        <p:nvSpPr>
          <p:cNvPr id="18" name="Text 16"/>
          <p:cNvSpPr/>
          <p:nvPr/>
        </p:nvSpPr>
        <p:spPr>
          <a:xfrm>
            <a:off x="8321040" y="2286000"/>
            <a:ext cx="2880360" cy="36576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Reviewer queue</a:t>
            </a:r>
            <a:endParaRPr lang="en-US" sz="1900" dirty="0"/>
          </a:p>
        </p:txBody>
      </p:sp>
      <p:sp>
        <p:nvSpPr>
          <p:cNvPr id="19" name="Text 17"/>
          <p:cNvSpPr/>
          <p:nvPr/>
        </p:nvSpPr>
        <p:spPr>
          <a:xfrm>
            <a:off x="8321040" y="2743200"/>
            <a:ext cx="2880360" cy="1371600"/>
          </a:xfrm>
          <a:prstGeom prst="rect">
            <a:avLst/>
          </a:prstGeom>
          <a:noFill/>
          <a:ln/>
        </p:spPr>
        <p:txBody>
          <a:bodyPr wrap="square" lIns="0" tIns="0" rIns="0" bIns="0" rtlCol="0" anchor="t"/>
          <a:lstStyle/>
          <a:p>
            <a:pPr indent="0" marL="0">
              <a:lnSpc>
                <a:spcPts val="1800"/>
              </a:lnSpc>
              <a:buNone/>
            </a:pPr>
            <a:r>
              <a:rPr lang="en-US" sz="1300" dirty="0">
                <a:solidFill>
                  <a:srgbClr val="C6D4E8"/>
                </a:solidFill>
                <a:latin typeface="Calibri" pitchFamily="34" charset="0"/>
                <a:ea typeface="Calibri" pitchFamily="34" charset="-122"/>
                <a:cs typeface="Calibri" pitchFamily="34" charset="-120"/>
              </a:rPr>
              <a:t>Only the findings that belong to an academic reviewer, ordered by relevance, each with a stated reason, an override, and an audit trail.</a:t>
            </a:r>
            <a:endParaRPr lang="en-US" sz="1300" dirty="0"/>
          </a:p>
        </p:txBody>
      </p:sp>
      <p:sp>
        <p:nvSpPr>
          <p:cNvPr id="20" name="Text 18"/>
          <p:cNvSpPr/>
          <p:nvPr/>
        </p:nvSpPr>
        <p:spPr>
          <a:xfrm>
            <a:off x="8321040" y="4297680"/>
            <a:ext cx="2880360" cy="274320"/>
          </a:xfrm>
          <a:prstGeom prst="rect">
            <a:avLst/>
          </a:prstGeom>
          <a:noFill/>
          <a:ln/>
        </p:spPr>
        <p:txBody>
          <a:bodyPr wrap="square" lIns="0" tIns="0" rIns="0" bIns="0" rtlCol="0" anchor="t"/>
          <a:lstStyle/>
          <a:p>
            <a:pPr indent="0" marL="0">
              <a:buNone/>
            </a:pPr>
            <a:r>
              <a:rPr lang="en-US" sz="1100" b="1" spc="100" kern="0" dirty="0">
                <a:solidFill>
                  <a:srgbClr val="D98C1F"/>
                </a:solidFill>
                <a:latin typeface="Calibri" pitchFamily="34" charset="0"/>
                <a:ea typeface="Calibri" pitchFamily="34" charset="-122"/>
                <a:cs typeface="Calibri" pitchFamily="34" charset="-120"/>
              </a:rPr>
              <a:t>In development</a:t>
            </a:r>
            <a:endParaRPr lang="en-US" sz="1100" dirty="0"/>
          </a:p>
        </p:txBody>
      </p:sp>
      <p:sp>
        <p:nvSpPr>
          <p:cNvPr id="21" name="Text 19"/>
          <p:cNvSpPr/>
          <p:nvPr/>
        </p:nvSpPr>
        <p:spPr>
          <a:xfrm>
            <a:off x="640080" y="5074920"/>
            <a:ext cx="10908792" cy="731520"/>
          </a:xfrm>
          <a:prstGeom prst="rect">
            <a:avLst/>
          </a:prstGeom>
          <a:noFill/>
          <a:ln/>
        </p:spPr>
        <p:txBody>
          <a:bodyPr wrap="square" lIns="0" tIns="0" rIns="0" bIns="0" rtlCol="0" anchor="t"/>
          <a:lstStyle/>
          <a:p>
            <a:pPr indent="0" marL="0">
              <a:lnSpc>
                <a:spcPts val="2100"/>
              </a:lnSpc>
              <a:buNone/>
            </a:pPr>
            <a:r>
              <a:rPr lang="en-US" sz="1450" dirty="0">
                <a:solidFill>
                  <a:srgbClr val="1B2A4A"/>
                </a:solidFill>
                <a:latin typeface="Calibri" pitchFamily="34" charset="0"/>
                <a:ea typeface="Calibri" pitchFamily="34" charset="-122"/>
                <a:cs typeface="Calibri" pitchFamily="34" charset="-120"/>
              </a:rPr>
              <a:t>The routing layer is the component that converts a working single-site tool into something we can sell to a second institution. Without it, the findings are accurate and unusable.</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6B7A90"/>
                </a:solidFill>
                <a:latin typeface="Calibri" pitchFamily="34" charset="0"/>
                <a:ea typeface="Calibri" pitchFamily="34" charset="-122"/>
                <a:cs typeface="Calibri" pitchFamily="34" charset="-120"/>
              </a:rPr>
              <a:t>MARKET AND MODEL</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1B2A4A"/>
                </a:solidFill>
                <a:latin typeface="Cambria" pitchFamily="34" charset="0"/>
                <a:ea typeface="Cambria" pitchFamily="34" charset="-122"/>
                <a:cs typeface="Cambria" pitchFamily="34" charset="-120"/>
              </a:rPr>
              <a:t>One reachable beachhead, then land and expand.</a:t>
            </a:r>
            <a:endParaRPr lang="en-US" sz="3000" dirty="0"/>
          </a:p>
        </p:txBody>
      </p:sp>
      <p:sp>
        <p:nvSpPr>
          <p:cNvPr id="4" name="Shape 2"/>
          <p:cNvSpPr/>
          <p:nvPr/>
        </p:nvSpPr>
        <p:spPr>
          <a:xfrm>
            <a:off x="640080" y="1691640"/>
            <a:ext cx="5303520" cy="1783080"/>
          </a:xfrm>
          <a:prstGeom prst="roundRect">
            <a:avLst>
              <a:gd name="adj" fmla="val 3077"/>
            </a:avLst>
          </a:prstGeom>
          <a:solidFill>
            <a:srgbClr val="EEF1F6"/>
          </a:solidFill>
          <a:ln w="12700">
            <a:solidFill>
              <a:srgbClr val="EEF1F6"/>
            </a:solidFill>
            <a:prstDash val="solid"/>
          </a:ln>
        </p:spPr>
      </p:sp>
      <p:sp>
        <p:nvSpPr>
          <p:cNvPr id="5" name="Text 3"/>
          <p:cNvSpPr/>
          <p:nvPr/>
        </p:nvSpPr>
        <p:spPr>
          <a:xfrm>
            <a:off x="960120" y="1920240"/>
            <a:ext cx="4663440" cy="274320"/>
          </a:xfrm>
          <a:prstGeom prst="rect">
            <a:avLst/>
          </a:prstGeom>
          <a:noFill/>
          <a:ln/>
        </p:spPr>
        <p:txBody>
          <a:bodyPr wrap="square" lIns="0" tIns="0" rIns="0" bIns="0" rtlCol="0" anchor="t"/>
          <a:lstStyle/>
          <a:p>
            <a:pPr indent="0" marL="0">
              <a:buNone/>
            </a:pPr>
            <a:r>
              <a:rPr lang="en-US" sz="1200" b="1" spc="100" kern="0" dirty="0">
                <a:solidFill>
                  <a:srgbClr val="D98C1F"/>
                </a:solidFill>
                <a:latin typeface="Calibri" pitchFamily="34" charset="0"/>
                <a:ea typeface="Calibri" pitchFamily="34" charset="-122"/>
                <a:cs typeface="Calibri" pitchFamily="34" charset="-120"/>
              </a:rPr>
              <a:t>Beachhead</a:t>
            </a:r>
            <a:endParaRPr lang="en-US" sz="1200" dirty="0"/>
          </a:p>
        </p:txBody>
      </p:sp>
      <p:sp>
        <p:nvSpPr>
          <p:cNvPr id="6" name="Text 4"/>
          <p:cNvSpPr/>
          <p:nvPr/>
        </p:nvSpPr>
        <p:spPr>
          <a:xfrm>
            <a:off x="960120" y="2286000"/>
            <a:ext cx="4663440" cy="1097280"/>
          </a:xfrm>
          <a:prstGeom prst="rect">
            <a:avLst/>
          </a:prstGeom>
          <a:noFill/>
          <a:ln/>
        </p:spPr>
        <p:txBody>
          <a:bodyPr wrap="square" lIns="0" tIns="0" rIns="0" bIns="0" rtlCol="0" anchor="t"/>
          <a:lstStyle/>
          <a:p>
            <a:pPr indent="0" marL="0">
              <a:lnSpc>
                <a:spcPts val="1900"/>
              </a:lnSpc>
              <a:buNone/>
            </a:pPr>
            <a:r>
              <a:rPr lang="en-US" sz="1350" dirty="0">
                <a:solidFill>
                  <a:srgbClr val="45566E"/>
                </a:solidFill>
                <a:latin typeface="Calibri" pitchFamily="34" charset="0"/>
                <a:ea typeface="Calibri" pitchFamily="34" charset="-122"/>
                <a:cs typeface="Calibri" pitchFamily="34" charset="-120"/>
              </a:rPr>
              <a:t>ACCSC-accredited career and technical colleges. A defined, reachable segment that shares one accreditation standard, one review burden, and one buyer profile with our existing partner college.</a:t>
            </a:r>
            <a:endParaRPr lang="en-US" sz="1350" dirty="0"/>
          </a:p>
        </p:txBody>
      </p:sp>
      <p:sp>
        <p:nvSpPr>
          <p:cNvPr id="7" name="Shape 5"/>
          <p:cNvSpPr/>
          <p:nvPr/>
        </p:nvSpPr>
        <p:spPr>
          <a:xfrm>
            <a:off x="640080" y="3703320"/>
            <a:ext cx="5303520" cy="1783080"/>
          </a:xfrm>
          <a:prstGeom prst="roundRect">
            <a:avLst>
              <a:gd name="adj" fmla="val 3077"/>
            </a:avLst>
          </a:prstGeom>
          <a:solidFill>
            <a:srgbClr val="EEF1F6"/>
          </a:solidFill>
          <a:ln w="12700">
            <a:solidFill>
              <a:srgbClr val="EEF1F6"/>
            </a:solidFill>
            <a:prstDash val="solid"/>
          </a:ln>
        </p:spPr>
      </p:sp>
      <p:sp>
        <p:nvSpPr>
          <p:cNvPr id="8" name="Text 6"/>
          <p:cNvSpPr/>
          <p:nvPr/>
        </p:nvSpPr>
        <p:spPr>
          <a:xfrm>
            <a:off x="960120" y="3931920"/>
            <a:ext cx="4663440" cy="274320"/>
          </a:xfrm>
          <a:prstGeom prst="rect">
            <a:avLst/>
          </a:prstGeom>
          <a:noFill/>
          <a:ln/>
        </p:spPr>
        <p:txBody>
          <a:bodyPr wrap="square" lIns="0" tIns="0" rIns="0" bIns="0" rtlCol="0" anchor="t"/>
          <a:lstStyle/>
          <a:p>
            <a:pPr indent="0" marL="0">
              <a:buNone/>
            </a:pPr>
            <a:r>
              <a:rPr lang="en-US" sz="1200" b="1" spc="100" kern="0" dirty="0">
                <a:solidFill>
                  <a:srgbClr val="D98C1F"/>
                </a:solidFill>
                <a:latin typeface="Calibri" pitchFamily="34" charset="0"/>
                <a:ea typeface="Calibri" pitchFamily="34" charset="-122"/>
                <a:cs typeface="Calibri" pitchFamily="34" charset="-120"/>
              </a:rPr>
              <a:t>Expansion</a:t>
            </a:r>
            <a:endParaRPr lang="en-US" sz="1200" dirty="0"/>
          </a:p>
        </p:txBody>
      </p:sp>
      <p:sp>
        <p:nvSpPr>
          <p:cNvPr id="9" name="Text 7"/>
          <p:cNvSpPr/>
          <p:nvPr/>
        </p:nvSpPr>
        <p:spPr>
          <a:xfrm>
            <a:off x="960120" y="4297680"/>
            <a:ext cx="4663440" cy="1097280"/>
          </a:xfrm>
          <a:prstGeom prst="rect">
            <a:avLst/>
          </a:prstGeom>
          <a:noFill/>
          <a:ln/>
        </p:spPr>
        <p:txBody>
          <a:bodyPr wrap="square" lIns="0" tIns="0" rIns="0" bIns="0" rtlCol="0" anchor="t"/>
          <a:lstStyle/>
          <a:p>
            <a:pPr indent="0" marL="0">
              <a:lnSpc>
                <a:spcPts val="1900"/>
              </a:lnSpc>
              <a:buNone/>
            </a:pPr>
            <a:r>
              <a:rPr lang="en-US" sz="1350" dirty="0">
                <a:solidFill>
                  <a:srgbClr val="45566E"/>
                </a:solidFill>
                <a:latin typeface="Calibri" pitchFamily="34" charset="0"/>
                <a:ea typeface="Calibri" pitchFamily="34" charset="-122"/>
                <a:cs typeface="Calibri" pitchFamily="34" charset="-120"/>
              </a:rPr>
              <a:t>Community colleges and other small institutions under the same pressure with no engineering staff. Delivery is multi-tenant SaaS: the college connects its LMS by API and selects an accreditation profile in days.</a:t>
            </a:r>
            <a:endParaRPr lang="en-US" sz="1350" dirty="0"/>
          </a:p>
        </p:txBody>
      </p:sp>
      <p:sp>
        <p:nvSpPr>
          <p:cNvPr id="10" name="Shape 8"/>
          <p:cNvSpPr/>
          <p:nvPr/>
        </p:nvSpPr>
        <p:spPr>
          <a:xfrm>
            <a:off x="6400800" y="1691640"/>
            <a:ext cx="5148072" cy="3794760"/>
          </a:xfrm>
          <a:prstGeom prst="roundRect">
            <a:avLst>
              <a:gd name="adj" fmla="val 1446"/>
            </a:avLst>
          </a:prstGeom>
          <a:solidFill>
            <a:srgbClr val="1B2A4A"/>
          </a:solidFill>
          <a:ln w="12700">
            <a:solidFill>
              <a:srgbClr val="1B2A4A"/>
            </a:solidFill>
            <a:prstDash val="solid"/>
          </a:ln>
        </p:spPr>
      </p:sp>
      <p:sp>
        <p:nvSpPr>
          <p:cNvPr id="11" name="Text 9"/>
          <p:cNvSpPr/>
          <p:nvPr/>
        </p:nvSpPr>
        <p:spPr>
          <a:xfrm>
            <a:off x="6766560" y="2148840"/>
            <a:ext cx="4434840" cy="7315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$18k to $36k</a:t>
            </a:r>
            <a:endParaRPr lang="en-US" sz="4000" dirty="0"/>
          </a:p>
        </p:txBody>
      </p:sp>
      <p:sp>
        <p:nvSpPr>
          <p:cNvPr id="12" name="Text 10"/>
          <p:cNvSpPr/>
          <p:nvPr/>
        </p:nvSpPr>
        <p:spPr>
          <a:xfrm>
            <a:off x="6766560" y="2971800"/>
            <a:ext cx="4434840" cy="274320"/>
          </a:xfrm>
          <a:prstGeom prst="rect">
            <a:avLst/>
          </a:prstGeom>
          <a:noFill/>
          <a:ln/>
        </p:spPr>
        <p:txBody>
          <a:bodyPr wrap="square" lIns="0" tIns="0" rIns="0" bIns="0" rtlCol="0" anchor="t"/>
          <a:lstStyle/>
          <a:p>
            <a:pPr indent="0" marL="0">
              <a:buNone/>
            </a:pPr>
            <a:r>
              <a:rPr lang="en-US" sz="1400" b="1" dirty="0">
                <a:solidFill>
                  <a:srgbClr val="D98C1F"/>
                </a:solidFill>
                <a:latin typeface="Calibri" pitchFamily="34" charset="0"/>
                <a:ea typeface="Calibri" pitchFamily="34" charset="-122"/>
                <a:cs typeface="Calibri" pitchFamily="34" charset="-120"/>
              </a:rPr>
              <a:t>per year, single-campus career college</a:t>
            </a:r>
            <a:endParaRPr lang="en-US" sz="1400" dirty="0"/>
          </a:p>
        </p:txBody>
      </p:sp>
      <p:sp>
        <p:nvSpPr>
          <p:cNvPr id="13" name="Text 11"/>
          <p:cNvSpPr/>
          <p:nvPr/>
        </p:nvSpPr>
        <p:spPr>
          <a:xfrm>
            <a:off x="6766560" y="3429000"/>
            <a:ext cx="4434840" cy="1371600"/>
          </a:xfrm>
          <a:prstGeom prst="rect">
            <a:avLst/>
          </a:prstGeom>
          <a:noFill/>
          <a:ln/>
        </p:spPr>
        <p:txBody>
          <a:bodyPr wrap="square" lIns="0" tIns="0" rIns="0" bIns="0" rtlCol="0" anchor="t"/>
          <a:lstStyle/>
          <a:p>
            <a:pPr indent="0" marL="0">
              <a:lnSpc>
                <a:spcPts val="1900"/>
              </a:lnSpc>
              <a:buNone/>
            </a:pPr>
            <a:r>
              <a:rPr lang="en-US" sz="1350" dirty="0">
                <a:solidFill>
                  <a:srgbClr val="C6D4E8"/>
                </a:solidFill>
                <a:latin typeface="Calibri" pitchFamily="34" charset="0"/>
                <a:ea typeface="Calibri" pitchFamily="34" charset="-122"/>
                <a:cs typeface="Calibri" pitchFamily="34" charset="-120"/>
              </a:rPr>
              <a:t>Annual institutional license, tiered by institution size and number of programs. Because delivery is software rather than services, gross margin follows the standard SaaS profile and the cost to serve an additional institution is low.</a:t>
            </a:r>
            <a:endParaRPr lang="en-US" sz="1350" dirty="0"/>
          </a:p>
        </p:txBody>
      </p:sp>
      <p:sp>
        <p:nvSpPr>
          <p:cNvPr id="14" name="Text 12"/>
          <p:cNvSpPr/>
          <p:nvPr/>
        </p:nvSpPr>
        <p:spPr>
          <a:xfrm>
            <a:off x="6766560" y="4846320"/>
            <a:ext cx="4434840" cy="548640"/>
          </a:xfrm>
          <a:prstGeom prst="rect">
            <a:avLst/>
          </a:prstGeom>
          <a:noFill/>
          <a:ln/>
        </p:spPr>
        <p:txBody>
          <a:bodyPr wrap="square" lIns="0" tIns="0" rIns="0" bIns="0" rtlCol="0" anchor="t"/>
          <a:lstStyle/>
          <a:p>
            <a:pPr indent="0" marL="0">
              <a:lnSpc>
                <a:spcPts val="1400"/>
              </a:lnSpc>
              <a:buNone/>
            </a:pPr>
            <a:r>
              <a:rPr lang="en-US" sz="1050" i="1" dirty="0">
                <a:solidFill>
                  <a:srgbClr val="8FA3BF"/>
                </a:solidFill>
                <a:latin typeface="Calibri" pitchFamily="34" charset="0"/>
                <a:ea typeface="Calibri" pitchFamily="34" charset="-122"/>
                <a:cs typeface="Calibri" pitchFamily="34" charset="-120"/>
              </a:rPr>
              <a:t>Planned pricing model, to be confirmed against early-access pricing. Not yet commercially available.</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6B7A90"/>
                </a:solidFill>
                <a:latin typeface="Calibri" pitchFamily="34" charset="0"/>
                <a:ea typeface="Calibri" pitchFamily="34" charset="-122"/>
                <a:cs typeface="Calibri" pitchFamily="34" charset="-120"/>
              </a:rPr>
              <a:t>STAGE</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1B2A4A"/>
                </a:solidFill>
                <a:latin typeface="Cambria" pitchFamily="34" charset="0"/>
                <a:ea typeface="Cambria" pitchFamily="34" charset="-122"/>
                <a:cs typeface="Cambria" pitchFamily="34" charset="-120"/>
              </a:rPr>
              <a:t>Where we actually are, stated plainly.</a:t>
            </a:r>
            <a:endParaRPr lang="en-US" sz="3000" dirty="0"/>
          </a:p>
        </p:txBody>
      </p:sp>
      <p:sp>
        <p:nvSpPr>
          <p:cNvPr id="4" name="Shape 2"/>
          <p:cNvSpPr/>
          <p:nvPr/>
        </p:nvSpPr>
        <p:spPr>
          <a:xfrm>
            <a:off x="640080" y="1645920"/>
            <a:ext cx="2514600" cy="1600200"/>
          </a:xfrm>
          <a:prstGeom prst="roundRect">
            <a:avLst>
              <a:gd name="adj" fmla="val 3429"/>
            </a:avLst>
          </a:prstGeom>
          <a:solidFill>
            <a:srgbClr val="FFFFFF"/>
          </a:solidFill>
          <a:ln w="15875">
            <a:solidFill>
              <a:srgbClr val="D3DCE8"/>
            </a:solidFill>
            <a:prstDash val="solid"/>
          </a:ln>
        </p:spPr>
      </p:sp>
      <p:sp>
        <p:nvSpPr>
          <p:cNvPr id="5" name="Text 3"/>
          <p:cNvSpPr/>
          <p:nvPr/>
        </p:nvSpPr>
        <p:spPr>
          <a:xfrm>
            <a:off x="640080" y="1828800"/>
            <a:ext cx="2514600" cy="822960"/>
          </a:xfrm>
          <a:prstGeom prst="rect">
            <a:avLst/>
          </a:prstGeom>
          <a:noFill/>
          <a:ln/>
        </p:spPr>
        <p:txBody>
          <a:bodyPr wrap="square" lIns="0" tIns="0" rIns="0" bIns="0" rtlCol="0" anchor="t"/>
          <a:lstStyle/>
          <a:p>
            <a:pPr algn="ctr" indent="0" marL="0">
              <a:buNone/>
            </a:pPr>
            <a:r>
              <a:rPr lang="en-US" sz="4600" b="1" dirty="0">
                <a:solidFill>
                  <a:srgbClr val="1B2A4A"/>
                </a:solidFill>
                <a:latin typeface="Cambria" pitchFamily="34" charset="0"/>
                <a:ea typeface="Cambria" pitchFamily="34" charset="-122"/>
                <a:cs typeface="Cambria" pitchFamily="34" charset="-120"/>
              </a:rPr>
              <a:t>$0</a:t>
            </a:r>
            <a:endParaRPr lang="en-US" sz="4600" dirty="0"/>
          </a:p>
        </p:txBody>
      </p:sp>
      <p:sp>
        <p:nvSpPr>
          <p:cNvPr id="6" name="Text 4"/>
          <p:cNvSpPr/>
          <p:nvPr/>
        </p:nvSpPr>
        <p:spPr>
          <a:xfrm>
            <a:off x="640080" y="2697480"/>
            <a:ext cx="2514600" cy="320040"/>
          </a:xfrm>
          <a:prstGeom prst="rect">
            <a:avLst/>
          </a:prstGeom>
          <a:noFill/>
          <a:ln/>
        </p:spPr>
        <p:txBody>
          <a:bodyPr wrap="square" lIns="0" tIns="0" rIns="0" bIns="0" rtlCol="0" anchor="t"/>
          <a:lstStyle/>
          <a:p>
            <a:pPr algn="ctr" indent="0" marL="0">
              <a:buNone/>
            </a:pPr>
            <a:r>
              <a:rPr lang="en-US" sz="1250" dirty="0">
                <a:solidFill>
                  <a:srgbClr val="6B7A90"/>
                </a:solidFill>
                <a:latin typeface="Calibri" pitchFamily="34" charset="0"/>
                <a:ea typeface="Calibri" pitchFamily="34" charset="-122"/>
                <a:cs typeface="Calibri" pitchFamily="34" charset="-120"/>
              </a:rPr>
              <a:t>annual recurring revenue</a:t>
            </a:r>
            <a:endParaRPr lang="en-US" sz="1250" dirty="0"/>
          </a:p>
        </p:txBody>
      </p:sp>
      <p:sp>
        <p:nvSpPr>
          <p:cNvPr id="7" name="Shape 5"/>
          <p:cNvSpPr/>
          <p:nvPr/>
        </p:nvSpPr>
        <p:spPr>
          <a:xfrm>
            <a:off x="3438144" y="1645920"/>
            <a:ext cx="2514600" cy="1600200"/>
          </a:xfrm>
          <a:prstGeom prst="roundRect">
            <a:avLst>
              <a:gd name="adj" fmla="val 3429"/>
            </a:avLst>
          </a:prstGeom>
          <a:solidFill>
            <a:srgbClr val="FFFFFF"/>
          </a:solidFill>
          <a:ln w="15875">
            <a:solidFill>
              <a:srgbClr val="D3DCE8"/>
            </a:solidFill>
            <a:prstDash val="solid"/>
          </a:ln>
        </p:spPr>
      </p:sp>
      <p:sp>
        <p:nvSpPr>
          <p:cNvPr id="8" name="Text 6"/>
          <p:cNvSpPr/>
          <p:nvPr/>
        </p:nvSpPr>
        <p:spPr>
          <a:xfrm>
            <a:off x="3438144" y="1828800"/>
            <a:ext cx="2514600" cy="822960"/>
          </a:xfrm>
          <a:prstGeom prst="rect">
            <a:avLst/>
          </a:prstGeom>
          <a:noFill/>
          <a:ln/>
        </p:spPr>
        <p:txBody>
          <a:bodyPr wrap="square" lIns="0" tIns="0" rIns="0" bIns="0" rtlCol="0" anchor="t"/>
          <a:lstStyle/>
          <a:p>
            <a:pPr algn="ctr" indent="0" marL="0">
              <a:buNone/>
            </a:pPr>
            <a:r>
              <a:rPr lang="en-US" sz="4600" b="1" dirty="0">
                <a:solidFill>
                  <a:srgbClr val="1B2A4A"/>
                </a:solidFill>
                <a:latin typeface="Cambria" pitchFamily="34" charset="0"/>
                <a:ea typeface="Cambria" pitchFamily="34" charset="-122"/>
                <a:cs typeface="Cambria" pitchFamily="34" charset="-120"/>
              </a:rPr>
              <a:t>$0</a:t>
            </a:r>
            <a:endParaRPr lang="en-US" sz="4600" dirty="0"/>
          </a:p>
        </p:txBody>
      </p:sp>
      <p:sp>
        <p:nvSpPr>
          <p:cNvPr id="9" name="Text 7"/>
          <p:cNvSpPr/>
          <p:nvPr/>
        </p:nvSpPr>
        <p:spPr>
          <a:xfrm>
            <a:off x="3438144" y="2697480"/>
            <a:ext cx="2514600" cy="320040"/>
          </a:xfrm>
          <a:prstGeom prst="rect">
            <a:avLst/>
          </a:prstGeom>
          <a:noFill/>
          <a:ln/>
        </p:spPr>
        <p:txBody>
          <a:bodyPr wrap="square" lIns="0" tIns="0" rIns="0" bIns="0" rtlCol="0" anchor="t"/>
          <a:lstStyle/>
          <a:p>
            <a:pPr algn="ctr" indent="0" marL="0">
              <a:buNone/>
            </a:pPr>
            <a:r>
              <a:rPr lang="en-US" sz="1250" dirty="0">
                <a:solidFill>
                  <a:srgbClr val="6B7A90"/>
                </a:solidFill>
                <a:latin typeface="Calibri" pitchFamily="34" charset="0"/>
                <a:ea typeface="Calibri" pitchFamily="34" charset="-122"/>
                <a:cs typeface="Calibri" pitchFamily="34" charset="-120"/>
              </a:rPr>
              <a:t>equity capital raised</a:t>
            </a:r>
            <a:endParaRPr lang="en-US" sz="1250" dirty="0"/>
          </a:p>
        </p:txBody>
      </p:sp>
      <p:sp>
        <p:nvSpPr>
          <p:cNvPr id="10" name="Shape 8"/>
          <p:cNvSpPr/>
          <p:nvPr/>
        </p:nvSpPr>
        <p:spPr>
          <a:xfrm>
            <a:off x="6236208" y="1645920"/>
            <a:ext cx="2514600" cy="1600200"/>
          </a:xfrm>
          <a:prstGeom prst="roundRect">
            <a:avLst>
              <a:gd name="adj" fmla="val 3429"/>
            </a:avLst>
          </a:prstGeom>
          <a:solidFill>
            <a:srgbClr val="FFFFFF"/>
          </a:solidFill>
          <a:ln w="15875">
            <a:solidFill>
              <a:srgbClr val="D3DCE8"/>
            </a:solidFill>
            <a:prstDash val="solid"/>
          </a:ln>
        </p:spPr>
      </p:sp>
      <p:sp>
        <p:nvSpPr>
          <p:cNvPr id="11" name="Text 9"/>
          <p:cNvSpPr/>
          <p:nvPr/>
        </p:nvSpPr>
        <p:spPr>
          <a:xfrm>
            <a:off x="6236208" y="1828800"/>
            <a:ext cx="2514600" cy="822960"/>
          </a:xfrm>
          <a:prstGeom prst="rect">
            <a:avLst/>
          </a:prstGeom>
          <a:noFill/>
          <a:ln/>
        </p:spPr>
        <p:txBody>
          <a:bodyPr wrap="square" lIns="0" tIns="0" rIns="0" bIns="0" rtlCol="0" anchor="t"/>
          <a:lstStyle/>
          <a:p>
            <a:pPr algn="ctr" indent="0" marL="0">
              <a:buNone/>
            </a:pPr>
            <a:r>
              <a:rPr lang="en-US" sz="4600" b="1" dirty="0">
                <a:solidFill>
                  <a:srgbClr val="1B2A4A"/>
                </a:solidFill>
                <a:latin typeface="Cambria" pitchFamily="34" charset="0"/>
                <a:ea typeface="Cambria" pitchFamily="34" charset="-122"/>
                <a:cs typeface="Cambria" pitchFamily="34" charset="-120"/>
              </a:rPr>
              <a:t>3</a:t>
            </a:r>
            <a:endParaRPr lang="en-US" sz="4600" dirty="0"/>
          </a:p>
        </p:txBody>
      </p:sp>
      <p:sp>
        <p:nvSpPr>
          <p:cNvPr id="12" name="Text 10"/>
          <p:cNvSpPr/>
          <p:nvPr/>
        </p:nvSpPr>
        <p:spPr>
          <a:xfrm>
            <a:off x="6236208" y="2697480"/>
            <a:ext cx="2514600" cy="320040"/>
          </a:xfrm>
          <a:prstGeom prst="rect">
            <a:avLst/>
          </a:prstGeom>
          <a:noFill/>
          <a:ln/>
        </p:spPr>
        <p:txBody>
          <a:bodyPr wrap="square" lIns="0" tIns="0" rIns="0" bIns="0" rtlCol="0" anchor="t"/>
          <a:lstStyle/>
          <a:p>
            <a:pPr algn="ctr" indent="0" marL="0">
              <a:buNone/>
            </a:pPr>
            <a:r>
              <a:rPr lang="en-US" sz="1250" dirty="0">
                <a:solidFill>
                  <a:srgbClr val="6B7A90"/>
                </a:solidFill>
                <a:latin typeface="Calibri" pitchFamily="34" charset="0"/>
                <a:ea typeface="Calibri" pitchFamily="34" charset="-122"/>
                <a:cs typeface="Calibri" pitchFamily="34" charset="-120"/>
              </a:rPr>
              <a:t>people on the team</a:t>
            </a:r>
            <a:endParaRPr lang="en-US" sz="1250" dirty="0"/>
          </a:p>
        </p:txBody>
      </p:sp>
      <p:sp>
        <p:nvSpPr>
          <p:cNvPr id="13" name="Shape 11"/>
          <p:cNvSpPr/>
          <p:nvPr/>
        </p:nvSpPr>
        <p:spPr>
          <a:xfrm>
            <a:off x="9034272" y="1645920"/>
            <a:ext cx="2514600" cy="1600200"/>
          </a:xfrm>
          <a:prstGeom prst="roundRect">
            <a:avLst>
              <a:gd name="adj" fmla="val 3429"/>
            </a:avLst>
          </a:prstGeom>
          <a:solidFill>
            <a:srgbClr val="FFFFFF"/>
          </a:solidFill>
          <a:ln w="15875">
            <a:solidFill>
              <a:srgbClr val="D3DCE8"/>
            </a:solidFill>
            <a:prstDash val="solid"/>
          </a:ln>
        </p:spPr>
      </p:sp>
      <p:sp>
        <p:nvSpPr>
          <p:cNvPr id="14" name="Text 12"/>
          <p:cNvSpPr/>
          <p:nvPr/>
        </p:nvSpPr>
        <p:spPr>
          <a:xfrm>
            <a:off x="9034272" y="1828800"/>
            <a:ext cx="2514600" cy="822960"/>
          </a:xfrm>
          <a:prstGeom prst="rect">
            <a:avLst/>
          </a:prstGeom>
          <a:noFill/>
          <a:ln/>
        </p:spPr>
        <p:txBody>
          <a:bodyPr wrap="square" lIns="0" tIns="0" rIns="0" bIns="0" rtlCol="0" anchor="t"/>
          <a:lstStyle/>
          <a:p>
            <a:pPr algn="ctr" indent="0" marL="0">
              <a:buNone/>
            </a:pPr>
            <a:r>
              <a:rPr lang="en-US" sz="4600" b="1" dirty="0">
                <a:solidFill>
                  <a:srgbClr val="1B2A4A"/>
                </a:solidFill>
                <a:latin typeface="Cambria" pitchFamily="34" charset="0"/>
                <a:ea typeface="Cambria" pitchFamily="34" charset="-122"/>
                <a:cs typeface="Cambria" pitchFamily="34" charset="-120"/>
              </a:rPr>
              <a:t>1</a:t>
            </a:r>
            <a:endParaRPr lang="en-US" sz="4600" dirty="0"/>
          </a:p>
        </p:txBody>
      </p:sp>
      <p:sp>
        <p:nvSpPr>
          <p:cNvPr id="15" name="Text 13"/>
          <p:cNvSpPr/>
          <p:nvPr/>
        </p:nvSpPr>
        <p:spPr>
          <a:xfrm>
            <a:off x="9034272" y="2697480"/>
            <a:ext cx="2514600" cy="320040"/>
          </a:xfrm>
          <a:prstGeom prst="rect">
            <a:avLst/>
          </a:prstGeom>
          <a:noFill/>
          <a:ln/>
        </p:spPr>
        <p:txBody>
          <a:bodyPr wrap="square" lIns="0" tIns="0" rIns="0" bIns="0" rtlCol="0" anchor="t"/>
          <a:lstStyle/>
          <a:p>
            <a:pPr algn="ctr" indent="0" marL="0">
              <a:buNone/>
            </a:pPr>
            <a:r>
              <a:rPr lang="en-US" sz="1250" dirty="0">
                <a:solidFill>
                  <a:srgbClr val="6B7A90"/>
                </a:solidFill>
                <a:latin typeface="Calibri" pitchFamily="34" charset="0"/>
                <a:ea typeface="Calibri" pitchFamily="34" charset="-122"/>
                <a:cs typeface="Calibri" pitchFamily="34" charset="-120"/>
              </a:rPr>
              <a:t>college in production</a:t>
            </a:r>
            <a:endParaRPr lang="en-US" sz="1250" dirty="0"/>
          </a:p>
        </p:txBody>
      </p:sp>
      <p:sp>
        <p:nvSpPr>
          <p:cNvPr id="16" name="Text 14"/>
          <p:cNvSpPr/>
          <p:nvPr/>
        </p:nvSpPr>
        <p:spPr>
          <a:xfrm>
            <a:off x="640080" y="3657600"/>
            <a:ext cx="10908792" cy="1920240"/>
          </a:xfrm>
          <a:prstGeom prst="rect">
            <a:avLst/>
          </a:prstGeom>
          <a:noFill/>
          <a:ln/>
        </p:spPr>
        <p:txBody>
          <a:bodyPr wrap="square" lIns="0" tIns="0" rIns="0" bIns="0" rtlCol="0" anchor="t"/>
          <a:lstStyle/>
          <a:p>
            <a:pPr marL="342900" indent="-342900">
              <a:lnSpc>
                <a:spcPts val="2100"/>
              </a:lnSpc>
              <a:spcAft>
                <a:spcPts val="1200"/>
              </a:spcAft>
              <a:buSzPct val="100000"/>
              <a:buChar char="•"/>
            </a:pPr>
            <a:r>
              <a:rPr lang="en-US" sz="1450" dirty="0">
                <a:solidFill>
                  <a:srgbClr val="45566E"/>
                </a:solidFill>
                <a:latin typeface="Calibri" pitchFamily="34" charset="0"/>
                <a:ea typeface="Calibri" pitchFamily="34" charset="-122"/>
                <a:cs typeface="Calibri" pitchFamily="34" charset="-120"/>
              </a:rPr>
              <a:t>The entity was incorporated in Arizona in 2006 and previously used for consulting. The education platform is a 2025 to 2026 build, with its first institutional deployment going live in 2026.</a:t>
            </a:r>
            <a:endParaRPr lang="en-US" sz="1450" dirty="0"/>
          </a:p>
          <a:p>
            <a:pPr marL="342900" indent="-342900">
              <a:lnSpc>
                <a:spcPts val="2100"/>
              </a:lnSpc>
              <a:spcAft>
                <a:spcPts val="1200"/>
              </a:spcAft>
              <a:buSzPct val="100000"/>
              <a:buChar char="•"/>
            </a:pPr>
            <a:r>
              <a:rPr lang="en-US" sz="1450" dirty="0">
                <a:solidFill>
                  <a:srgbClr val="45566E"/>
                </a:solidFill>
                <a:latin typeface="Calibri" pitchFamily="34" charset="0"/>
                <a:ea typeface="Calibri" pitchFamily="34" charset="-122"/>
                <a:cs typeface="Calibri" pitchFamily="34" charset="-120"/>
              </a:rPr>
              <a:t>Non-dilutive federal research funding is pending: a U.S. Department of Education SBIR application submitted in June 2026, with an award decision expected in 2027. Nothing is awarded yet.</a:t>
            </a:r>
            <a:endParaRPr lang="en-US" sz="1450" dirty="0"/>
          </a:p>
          <a:p>
            <a:pPr marL="342900" indent="-342900">
              <a:lnSpc>
                <a:spcPts val="2100"/>
              </a:lnSpc>
              <a:spcAft>
                <a:spcPts val="1200"/>
              </a:spcAft>
              <a:buSzPct val="100000"/>
              <a:buChar char="•"/>
            </a:pPr>
            <a:r>
              <a:rPr lang="en-US" sz="1450" dirty="0">
                <a:solidFill>
                  <a:srgbClr val="45566E"/>
                </a:solidFill>
                <a:latin typeface="Calibri" pitchFamily="34" charset="0"/>
                <a:ea typeface="Calibri" pitchFamily="34" charset="-122"/>
                <a:cs typeface="Calibri" pitchFamily="34" charset="-120"/>
              </a:rPr>
              <a:t>No venture capital, no angel round, no convertible instruments. Development to date has been founder-funded.</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A2E"/>
        </a:solidFill>
      </p:bgPr>
    </p:bg>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8FA3BF"/>
                </a:solidFill>
                <a:latin typeface="Calibri" pitchFamily="34" charset="0"/>
                <a:ea typeface="Calibri" pitchFamily="34" charset="-122"/>
                <a:cs typeface="Calibri" pitchFamily="34" charset="-120"/>
              </a:rPr>
              <a:t>WHY WE ARE APPLYING</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FFFFFF"/>
                </a:solidFill>
                <a:latin typeface="Cambria" pitchFamily="34" charset="0"/>
                <a:ea typeface="Cambria" pitchFamily="34" charset="-122"/>
                <a:cs typeface="Cambria" pitchFamily="34" charset="-120"/>
              </a:rPr>
              <a:t>Four problems we would rather not solve alone.</a:t>
            </a:r>
            <a:endParaRPr lang="en-US" sz="3000" dirty="0"/>
          </a:p>
        </p:txBody>
      </p:sp>
      <p:sp>
        <p:nvSpPr>
          <p:cNvPr id="4" name="Text 2"/>
          <p:cNvSpPr/>
          <p:nvPr/>
        </p:nvSpPr>
        <p:spPr>
          <a:xfrm>
            <a:off x="640080" y="1810512"/>
            <a:ext cx="685800" cy="365760"/>
          </a:xfrm>
          <a:prstGeom prst="rect">
            <a:avLst/>
          </a:prstGeom>
          <a:noFill/>
          <a:ln/>
        </p:spPr>
        <p:txBody>
          <a:bodyPr wrap="square" lIns="0" tIns="0" rIns="0" bIns="0" rtlCol="0" anchor="t"/>
          <a:lstStyle/>
          <a:p>
            <a:pPr indent="0" marL="0">
              <a:buNone/>
            </a:pPr>
            <a:r>
              <a:rPr lang="en-US" sz="2000" b="1" dirty="0">
                <a:solidFill>
                  <a:srgbClr val="D98C1F"/>
                </a:solidFill>
                <a:latin typeface="Cambria" pitchFamily="34" charset="0"/>
                <a:ea typeface="Cambria" pitchFamily="34" charset="-122"/>
                <a:cs typeface="Cambria" pitchFamily="34" charset="-120"/>
              </a:rPr>
              <a:t>01</a:t>
            </a:r>
            <a:endParaRPr lang="en-US" sz="2000" dirty="0"/>
          </a:p>
        </p:txBody>
      </p:sp>
      <p:sp>
        <p:nvSpPr>
          <p:cNvPr id="5" name="Text 3"/>
          <p:cNvSpPr/>
          <p:nvPr/>
        </p:nvSpPr>
        <p:spPr>
          <a:xfrm>
            <a:off x="1371600" y="1783080"/>
            <a:ext cx="4434840" cy="548640"/>
          </a:xfrm>
          <a:prstGeom prst="rect">
            <a:avLst/>
          </a:prstGeom>
          <a:noFill/>
          <a:ln/>
        </p:spPr>
        <p:txBody>
          <a:bodyPr wrap="square" lIns="0" tIns="0" rIns="0" bIns="0" rtlCol="0" anchor="t"/>
          <a:lstStyle/>
          <a:p>
            <a:pPr indent="0" marL="0">
              <a:lnSpc>
                <a:spcPts val="2100"/>
              </a:lnSpc>
              <a:buNone/>
            </a:pPr>
            <a:r>
              <a:rPr lang="en-US" sz="1700" b="1" dirty="0">
                <a:solidFill>
                  <a:srgbClr val="FFFFFF"/>
                </a:solidFill>
                <a:latin typeface="Cambria" pitchFamily="34" charset="0"/>
                <a:ea typeface="Cambria" pitchFamily="34" charset="-122"/>
                <a:cs typeface="Cambria" pitchFamily="34" charset="-120"/>
              </a:rPr>
              <a:t>Calibration when a miss is expensive</a:t>
            </a:r>
            <a:endParaRPr lang="en-US" sz="1700" dirty="0"/>
          </a:p>
        </p:txBody>
      </p:sp>
      <p:sp>
        <p:nvSpPr>
          <p:cNvPr id="6" name="Text 4"/>
          <p:cNvSpPr/>
          <p:nvPr/>
        </p:nvSpPr>
        <p:spPr>
          <a:xfrm>
            <a:off x="1371600" y="2350008"/>
            <a:ext cx="4434840" cy="1371600"/>
          </a:xfrm>
          <a:prstGeom prst="rect">
            <a:avLst/>
          </a:prstGeom>
          <a:noFill/>
          <a:ln/>
        </p:spPr>
        <p:txBody>
          <a:bodyPr wrap="square" lIns="0" tIns="0" rIns="0" bIns="0" rtlCol="0" anchor="t"/>
          <a:lstStyle/>
          <a:p>
            <a:pPr indent="0" marL="0">
              <a:lnSpc>
                <a:spcPts val="1800"/>
              </a:lnSpc>
              <a:buNone/>
            </a:pPr>
            <a:r>
              <a:rPr lang="en-US" sz="1300" dirty="0">
                <a:solidFill>
                  <a:srgbClr val="C6D4E8"/>
                </a:solidFill>
                <a:latin typeface="Calibri" pitchFamily="34" charset="0"/>
                <a:ea typeface="Calibri" pitchFamily="34" charset="-122"/>
                <a:cs typeface="Calibri" pitchFamily="34" charset="-120"/>
              </a:rPr>
              <a:t>A false negative does not waste a click, it costs a dean's confidence in the entire queue. How do we set, defend, and monitor thresholds on a small and expensively labeled dataset?</a:t>
            </a:r>
            <a:endParaRPr lang="en-US" sz="1300" dirty="0"/>
          </a:p>
        </p:txBody>
      </p:sp>
      <p:sp>
        <p:nvSpPr>
          <p:cNvPr id="7" name="Text 5"/>
          <p:cNvSpPr/>
          <p:nvPr/>
        </p:nvSpPr>
        <p:spPr>
          <a:xfrm>
            <a:off x="6263640" y="1810512"/>
            <a:ext cx="685800" cy="365760"/>
          </a:xfrm>
          <a:prstGeom prst="rect">
            <a:avLst/>
          </a:prstGeom>
          <a:noFill/>
          <a:ln/>
        </p:spPr>
        <p:txBody>
          <a:bodyPr wrap="square" lIns="0" tIns="0" rIns="0" bIns="0" rtlCol="0" anchor="t"/>
          <a:lstStyle/>
          <a:p>
            <a:pPr indent="0" marL="0">
              <a:buNone/>
            </a:pPr>
            <a:r>
              <a:rPr lang="en-US" sz="2000" b="1" dirty="0">
                <a:solidFill>
                  <a:srgbClr val="D98C1F"/>
                </a:solidFill>
                <a:latin typeface="Cambria" pitchFamily="34" charset="0"/>
                <a:ea typeface="Cambria" pitchFamily="34" charset="-122"/>
                <a:cs typeface="Cambria" pitchFamily="34" charset="-120"/>
              </a:rPr>
              <a:t>02</a:t>
            </a:r>
            <a:endParaRPr lang="en-US" sz="2000" dirty="0"/>
          </a:p>
        </p:txBody>
      </p:sp>
      <p:sp>
        <p:nvSpPr>
          <p:cNvPr id="8" name="Text 6"/>
          <p:cNvSpPr/>
          <p:nvPr/>
        </p:nvSpPr>
        <p:spPr>
          <a:xfrm>
            <a:off x="6995160" y="1783080"/>
            <a:ext cx="4434840" cy="548640"/>
          </a:xfrm>
          <a:prstGeom prst="rect">
            <a:avLst/>
          </a:prstGeom>
          <a:noFill/>
          <a:ln/>
        </p:spPr>
        <p:txBody>
          <a:bodyPr wrap="square" lIns="0" tIns="0" rIns="0" bIns="0" rtlCol="0" anchor="t"/>
          <a:lstStyle/>
          <a:p>
            <a:pPr indent="0" marL="0">
              <a:lnSpc>
                <a:spcPts val="2100"/>
              </a:lnSpc>
              <a:buNone/>
            </a:pPr>
            <a:r>
              <a:rPr lang="en-US" sz="1700" b="1" dirty="0">
                <a:solidFill>
                  <a:srgbClr val="FFFFFF"/>
                </a:solidFill>
                <a:latin typeface="Cambria" pitchFamily="34" charset="0"/>
                <a:ea typeface="Cambria" pitchFamily="34" charset="-122"/>
                <a:cs typeface="Cambria" pitchFamily="34" charset="-120"/>
              </a:rPr>
              <a:t>The labeling economics</a:t>
            </a:r>
            <a:endParaRPr lang="en-US" sz="1700" dirty="0"/>
          </a:p>
        </p:txBody>
      </p:sp>
      <p:sp>
        <p:nvSpPr>
          <p:cNvPr id="9" name="Text 7"/>
          <p:cNvSpPr/>
          <p:nvPr/>
        </p:nvSpPr>
        <p:spPr>
          <a:xfrm>
            <a:off x="6995160" y="2350008"/>
            <a:ext cx="4434840" cy="1371600"/>
          </a:xfrm>
          <a:prstGeom prst="rect">
            <a:avLst/>
          </a:prstGeom>
          <a:noFill/>
          <a:ln/>
        </p:spPr>
        <p:txBody>
          <a:bodyPr wrap="square" lIns="0" tIns="0" rIns="0" bIns="0" rtlCol="0" anchor="t"/>
          <a:lstStyle/>
          <a:p>
            <a:pPr indent="0" marL="0">
              <a:lnSpc>
                <a:spcPts val="1800"/>
              </a:lnSpc>
              <a:buNone/>
            </a:pPr>
            <a:r>
              <a:rPr lang="en-US" sz="1300" dirty="0">
                <a:solidFill>
                  <a:srgbClr val="C6D4E8"/>
                </a:solidFill>
                <a:latin typeface="Calibri" pitchFamily="34" charset="0"/>
                <a:ea typeface="Calibri" pitchFamily="34" charset="-122"/>
                <a:cs typeface="Calibri" pitchFamily="34" charset="-120"/>
              </a:rPr>
              <a:t>Labels require qualified academic adjudicators, which makes data the binding constraint rather than compute. Where can Gemini reduce that burden without quietly becoming the label we are trying to validate against?</a:t>
            </a:r>
            <a:endParaRPr lang="en-US" sz="1300" dirty="0"/>
          </a:p>
        </p:txBody>
      </p:sp>
      <p:sp>
        <p:nvSpPr>
          <p:cNvPr id="10" name="Text 8"/>
          <p:cNvSpPr/>
          <p:nvPr/>
        </p:nvSpPr>
        <p:spPr>
          <a:xfrm>
            <a:off x="640080" y="3913632"/>
            <a:ext cx="685800" cy="365760"/>
          </a:xfrm>
          <a:prstGeom prst="rect">
            <a:avLst/>
          </a:prstGeom>
          <a:noFill/>
          <a:ln/>
        </p:spPr>
        <p:txBody>
          <a:bodyPr wrap="square" lIns="0" tIns="0" rIns="0" bIns="0" rtlCol="0" anchor="t"/>
          <a:lstStyle/>
          <a:p>
            <a:pPr indent="0" marL="0">
              <a:buNone/>
            </a:pPr>
            <a:r>
              <a:rPr lang="en-US" sz="2000" b="1" dirty="0">
                <a:solidFill>
                  <a:srgbClr val="D98C1F"/>
                </a:solidFill>
                <a:latin typeface="Cambria" pitchFamily="34" charset="0"/>
                <a:ea typeface="Cambria" pitchFamily="34" charset="-122"/>
                <a:cs typeface="Cambria" pitchFamily="34" charset="-120"/>
              </a:rPr>
              <a:t>03</a:t>
            </a:r>
            <a:endParaRPr lang="en-US" sz="2000" dirty="0"/>
          </a:p>
        </p:txBody>
      </p:sp>
      <p:sp>
        <p:nvSpPr>
          <p:cNvPr id="11" name="Text 9"/>
          <p:cNvSpPr/>
          <p:nvPr/>
        </p:nvSpPr>
        <p:spPr>
          <a:xfrm>
            <a:off x="1371600" y="3886200"/>
            <a:ext cx="4434840" cy="548640"/>
          </a:xfrm>
          <a:prstGeom prst="rect">
            <a:avLst/>
          </a:prstGeom>
          <a:noFill/>
          <a:ln/>
        </p:spPr>
        <p:txBody>
          <a:bodyPr wrap="square" lIns="0" tIns="0" rIns="0" bIns="0" rtlCol="0" anchor="t"/>
          <a:lstStyle/>
          <a:p>
            <a:pPr indent="0" marL="0">
              <a:lnSpc>
                <a:spcPts val="2100"/>
              </a:lnSpc>
              <a:buNone/>
            </a:pPr>
            <a:r>
              <a:rPr lang="en-US" sz="1700" b="1" dirty="0">
                <a:solidFill>
                  <a:srgbClr val="FFFFFF"/>
                </a:solidFill>
                <a:latin typeface="Cambria" pitchFamily="34" charset="0"/>
                <a:ea typeface="Cambria" pitchFamily="34" charset="-122"/>
                <a:cs typeface="Cambria" pitchFamily="34" charset="-120"/>
              </a:rPr>
              <a:t>The multi-tenant cost curve</a:t>
            </a:r>
            <a:endParaRPr lang="en-US" sz="1700" dirty="0"/>
          </a:p>
        </p:txBody>
      </p:sp>
      <p:sp>
        <p:nvSpPr>
          <p:cNvPr id="12" name="Text 10"/>
          <p:cNvSpPr/>
          <p:nvPr/>
        </p:nvSpPr>
        <p:spPr>
          <a:xfrm>
            <a:off x="1371600" y="4453128"/>
            <a:ext cx="4434840" cy="1371600"/>
          </a:xfrm>
          <a:prstGeom prst="rect">
            <a:avLst/>
          </a:prstGeom>
          <a:noFill/>
          <a:ln/>
        </p:spPr>
        <p:txBody>
          <a:bodyPr wrap="square" lIns="0" tIns="0" rIns="0" bIns="0" rtlCol="0" anchor="t"/>
          <a:lstStyle/>
          <a:p>
            <a:pPr indent="0" marL="0">
              <a:lnSpc>
                <a:spcPts val="1800"/>
              </a:lnSpc>
              <a:buNone/>
            </a:pPr>
            <a:r>
              <a:rPr lang="en-US" sz="1300" dirty="0">
                <a:solidFill>
                  <a:srgbClr val="C6D4E8"/>
                </a:solidFill>
                <a:latin typeface="Calibri" pitchFamily="34" charset="0"/>
                <a:ea typeface="Calibri" pitchFamily="34" charset="-122"/>
                <a:cs typeface="Calibri" pitchFamily="34" charset="-120"/>
              </a:rPr>
              <a:t>We want an honest read on going from one tenant to many on Cloud Run and Cloud Storage before we commit to the architecture, not after.</a:t>
            </a:r>
            <a:endParaRPr lang="en-US" sz="1300" dirty="0"/>
          </a:p>
        </p:txBody>
      </p:sp>
      <p:sp>
        <p:nvSpPr>
          <p:cNvPr id="13" name="Text 11"/>
          <p:cNvSpPr/>
          <p:nvPr/>
        </p:nvSpPr>
        <p:spPr>
          <a:xfrm>
            <a:off x="6263640" y="3913632"/>
            <a:ext cx="685800" cy="365760"/>
          </a:xfrm>
          <a:prstGeom prst="rect">
            <a:avLst/>
          </a:prstGeom>
          <a:noFill/>
          <a:ln/>
        </p:spPr>
        <p:txBody>
          <a:bodyPr wrap="square" lIns="0" tIns="0" rIns="0" bIns="0" rtlCol="0" anchor="t"/>
          <a:lstStyle/>
          <a:p>
            <a:pPr indent="0" marL="0">
              <a:buNone/>
            </a:pPr>
            <a:r>
              <a:rPr lang="en-US" sz="2000" b="1" dirty="0">
                <a:solidFill>
                  <a:srgbClr val="D98C1F"/>
                </a:solidFill>
                <a:latin typeface="Cambria" pitchFamily="34" charset="0"/>
                <a:ea typeface="Cambria" pitchFamily="34" charset="-122"/>
                <a:cs typeface="Cambria" pitchFamily="34" charset="-120"/>
              </a:rPr>
              <a:t>04</a:t>
            </a:r>
            <a:endParaRPr lang="en-US" sz="2000" dirty="0"/>
          </a:p>
        </p:txBody>
      </p:sp>
      <p:sp>
        <p:nvSpPr>
          <p:cNvPr id="14" name="Text 12"/>
          <p:cNvSpPr/>
          <p:nvPr/>
        </p:nvSpPr>
        <p:spPr>
          <a:xfrm>
            <a:off x="6995160" y="3886200"/>
            <a:ext cx="4434840" cy="548640"/>
          </a:xfrm>
          <a:prstGeom prst="rect">
            <a:avLst/>
          </a:prstGeom>
          <a:noFill/>
          <a:ln/>
        </p:spPr>
        <p:txBody>
          <a:bodyPr wrap="square" lIns="0" tIns="0" rIns="0" bIns="0" rtlCol="0" anchor="t"/>
          <a:lstStyle/>
          <a:p>
            <a:pPr indent="0" marL="0">
              <a:lnSpc>
                <a:spcPts val="2100"/>
              </a:lnSpc>
              <a:buNone/>
            </a:pPr>
            <a:r>
              <a:rPr lang="en-US" sz="1700" b="1" dirty="0">
                <a:solidFill>
                  <a:srgbClr val="FFFFFF"/>
                </a:solidFill>
                <a:latin typeface="Cambria" pitchFamily="34" charset="0"/>
                <a:ea typeface="Cambria" pitchFamily="34" charset="-122"/>
                <a:cs typeface="Cambria" pitchFamily="34" charset="-120"/>
              </a:rPr>
              <a:t>A segment Google rarely hears from</a:t>
            </a:r>
            <a:endParaRPr lang="en-US" sz="1700" dirty="0"/>
          </a:p>
        </p:txBody>
      </p:sp>
      <p:sp>
        <p:nvSpPr>
          <p:cNvPr id="15" name="Text 13"/>
          <p:cNvSpPr/>
          <p:nvPr/>
        </p:nvSpPr>
        <p:spPr>
          <a:xfrm>
            <a:off x="6995160" y="4453128"/>
            <a:ext cx="4434840" cy="1371600"/>
          </a:xfrm>
          <a:prstGeom prst="rect">
            <a:avLst/>
          </a:prstGeom>
          <a:noFill/>
          <a:ln/>
        </p:spPr>
        <p:txBody>
          <a:bodyPr wrap="square" lIns="0" tIns="0" rIns="0" bIns="0" rtlCol="0" anchor="t"/>
          <a:lstStyle/>
          <a:p>
            <a:pPr indent="0" marL="0">
              <a:lnSpc>
                <a:spcPts val="1800"/>
              </a:lnSpc>
              <a:buNone/>
            </a:pPr>
            <a:r>
              <a:rPr lang="en-US" sz="1300" dirty="0">
                <a:solidFill>
                  <a:srgbClr val="C6D4E8"/>
                </a:solidFill>
                <a:latin typeface="Calibri" pitchFamily="34" charset="0"/>
                <a:ea typeface="Calibri" pitchFamily="34" charset="-122"/>
                <a:cs typeface="Calibri" pitchFamily="34" charset="-120"/>
              </a:rPr>
              <a:t>Small institutions under regulatory review with no engineering staff, where the buyer, the administrator, and the end user are the same overworked person. We can bring that feedback into the room.</a:t>
            </a:r>
            <a:endParaRPr lang="en-US" sz="1300" dirty="0"/>
          </a:p>
        </p:txBody>
      </p:sp>
      <p:sp>
        <p:nvSpPr>
          <p:cNvPr id="16" name="Text 14"/>
          <p:cNvSpPr/>
          <p:nvPr/>
        </p:nvSpPr>
        <p:spPr>
          <a:xfrm>
            <a:off x="640080" y="6035040"/>
            <a:ext cx="10908792" cy="365760"/>
          </a:xfrm>
          <a:prstGeom prst="rect">
            <a:avLst/>
          </a:prstGeom>
          <a:noFill/>
          <a:ln/>
        </p:spPr>
        <p:txBody>
          <a:bodyPr wrap="square" lIns="0" tIns="0" rIns="0" bIns="0" rtlCol="0" anchor="t"/>
          <a:lstStyle/>
          <a:p>
            <a:pPr indent="0" marL="0">
              <a:lnSpc>
                <a:spcPts val="1800"/>
              </a:lnSpc>
              <a:buNone/>
            </a:pPr>
            <a:r>
              <a:rPr lang="en-US" sz="1350" i="1" dirty="0">
                <a:solidFill>
                  <a:srgbClr val="8FA3BF"/>
                </a:solidFill>
                <a:latin typeface="Calibri" pitchFamily="34" charset="0"/>
                <a:ea typeface="Calibri" pitchFamily="34" charset="-122"/>
                <a:cs typeface="Calibri" pitchFamily="34" charset="-120"/>
              </a:rPr>
              <a:t>We are not raising at this event. We are trying to de-risk the transition from one working deployment to many.</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640080" y="256032"/>
            <a:ext cx="10908792" cy="228600"/>
          </a:xfrm>
          <a:prstGeom prst="rect">
            <a:avLst/>
          </a:prstGeom>
          <a:noFill/>
          <a:ln/>
        </p:spPr>
        <p:txBody>
          <a:bodyPr wrap="square" lIns="0" tIns="0" rIns="0" bIns="0" rtlCol="0" anchor="t"/>
          <a:lstStyle/>
          <a:p>
            <a:pPr indent="0" marL="0">
              <a:buNone/>
            </a:pPr>
            <a:r>
              <a:rPr lang="en-US" sz="1050" b="1" spc="200" kern="0" dirty="0">
                <a:solidFill>
                  <a:srgbClr val="9FB3D0"/>
                </a:solidFill>
                <a:latin typeface="Calibri" pitchFamily="34" charset="0"/>
                <a:ea typeface="Calibri" pitchFamily="34" charset="-122"/>
                <a:cs typeface="Calibri" pitchFamily="34" charset="-120"/>
              </a:rPr>
              <a:t>TEAM</a:t>
            </a:r>
            <a:endParaRPr lang="en-US" sz="1050" dirty="0"/>
          </a:p>
        </p:txBody>
      </p:sp>
      <p:sp>
        <p:nvSpPr>
          <p:cNvPr id="3" name="Text 1"/>
          <p:cNvSpPr/>
          <p:nvPr/>
        </p:nvSpPr>
        <p:spPr>
          <a:xfrm>
            <a:off x="640080" y="457200"/>
            <a:ext cx="10908792" cy="731520"/>
          </a:xfrm>
          <a:prstGeom prst="rect">
            <a:avLst/>
          </a:prstGeom>
          <a:noFill/>
          <a:ln/>
        </p:spPr>
        <p:txBody>
          <a:bodyPr wrap="square" lIns="0" tIns="0" rIns="0" bIns="0" rtlCol="0" anchor="t"/>
          <a:lstStyle/>
          <a:p>
            <a:pPr algn="l" indent="0" marL="0">
              <a:buNone/>
            </a:pPr>
            <a:r>
              <a:rPr lang="en-US" sz="3000" b="1" dirty="0">
                <a:solidFill>
                  <a:srgbClr val="FFFFFF"/>
                </a:solidFill>
                <a:latin typeface="Cambria" pitchFamily="34" charset="0"/>
                <a:ea typeface="Cambria" pitchFamily="34" charset="-122"/>
                <a:cs typeface="Cambria" pitchFamily="34" charset="-120"/>
              </a:rPr>
              <a:t>Engineering and academic judgment, in the same room.</a:t>
            </a:r>
            <a:endParaRPr lang="en-US" sz="3000" dirty="0"/>
          </a:p>
        </p:txBody>
      </p:sp>
      <p:sp>
        <p:nvSpPr>
          <p:cNvPr id="4" name="Shape 2"/>
          <p:cNvSpPr/>
          <p:nvPr/>
        </p:nvSpPr>
        <p:spPr>
          <a:xfrm>
            <a:off x="640080" y="1737360"/>
            <a:ext cx="3429000" cy="3108960"/>
          </a:xfrm>
          <a:prstGeom prst="roundRect">
            <a:avLst>
              <a:gd name="adj" fmla="val 1765"/>
            </a:avLst>
          </a:prstGeom>
          <a:solidFill>
            <a:srgbClr val="24365C"/>
          </a:solidFill>
          <a:ln w="12700">
            <a:solidFill>
              <a:srgbClr val="24365C"/>
            </a:solidFill>
            <a:prstDash val="solid"/>
          </a:ln>
        </p:spPr>
      </p:sp>
      <p:sp>
        <p:nvSpPr>
          <p:cNvPr id="5" name="Text 3"/>
          <p:cNvSpPr/>
          <p:nvPr/>
        </p:nvSpPr>
        <p:spPr>
          <a:xfrm>
            <a:off x="914400" y="1965960"/>
            <a:ext cx="2880360" cy="36576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Rodney James</a:t>
            </a:r>
            <a:endParaRPr lang="en-US" sz="1900" dirty="0"/>
          </a:p>
        </p:txBody>
      </p:sp>
      <p:sp>
        <p:nvSpPr>
          <p:cNvPr id="6" name="Text 4"/>
          <p:cNvSpPr/>
          <p:nvPr/>
        </p:nvSpPr>
        <p:spPr>
          <a:xfrm>
            <a:off x="914400" y="2377440"/>
            <a:ext cx="2880360" cy="274320"/>
          </a:xfrm>
          <a:prstGeom prst="rect">
            <a:avLst/>
          </a:prstGeom>
          <a:noFill/>
          <a:ln/>
        </p:spPr>
        <p:txBody>
          <a:bodyPr wrap="square" lIns="0" tIns="0" rIns="0" bIns="0" rtlCol="0" anchor="t"/>
          <a:lstStyle/>
          <a:p>
            <a:pPr indent="0" marL="0">
              <a:buNone/>
            </a:pPr>
            <a:r>
              <a:rPr lang="en-US" sz="1200" b="1" spc="50" kern="0" dirty="0">
                <a:solidFill>
                  <a:srgbClr val="D98C1F"/>
                </a:solidFill>
                <a:latin typeface="Calibri" pitchFamily="34" charset="0"/>
                <a:ea typeface="Calibri" pitchFamily="34" charset="-122"/>
                <a:cs typeface="Calibri" pitchFamily="34" charset="-120"/>
              </a:rPr>
              <a:t>Founder and Chief Executive</a:t>
            </a:r>
            <a:endParaRPr lang="en-US" sz="1200" dirty="0"/>
          </a:p>
        </p:txBody>
      </p:sp>
      <p:sp>
        <p:nvSpPr>
          <p:cNvPr id="7" name="Text 5"/>
          <p:cNvSpPr/>
          <p:nvPr/>
        </p:nvSpPr>
        <p:spPr>
          <a:xfrm>
            <a:off x="914400" y="2743200"/>
            <a:ext cx="2880360" cy="1920240"/>
          </a:xfrm>
          <a:prstGeom prst="rect">
            <a:avLst/>
          </a:prstGeom>
          <a:noFill/>
          <a:ln/>
        </p:spPr>
        <p:txBody>
          <a:bodyPr wrap="square" lIns="0" tIns="0" rIns="0" bIns="0" rtlCol="0" anchor="t"/>
          <a:lstStyle/>
          <a:p>
            <a:pPr indent="0" marL="0">
              <a:lnSpc>
                <a:spcPts val="1700"/>
              </a:lnSpc>
              <a:buNone/>
            </a:pPr>
            <a:r>
              <a:rPr lang="en-US" sz="1250" dirty="0">
                <a:solidFill>
                  <a:srgbClr val="C6D4E8"/>
                </a:solidFill>
                <a:latin typeface="Calibri" pitchFamily="34" charset="0"/>
                <a:ea typeface="Calibri" pitchFamily="34" charset="-122"/>
                <a:cs typeface="Calibri" pitchFamily="34" charset="-120"/>
              </a:rPr>
              <a:t>Doctoral candidate in educational psychology with applied AI implementation experience. Architect and operator of the audit platform, and holder of an academic leadership role at the partner college, which is how we have intrinsic access to the workflow and the audit data.</a:t>
            </a:r>
            <a:endParaRPr lang="en-US" sz="1250" dirty="0"/>
          </a:p>
        </p:txBody>
      </p:sp>
      <p:sp>
        <p:nvSpPr>
          <p:cNvPr id="8" name="Shape 6"/>
          <p:cNvSpPr/>
          <p:nvPr/>
        </p:nvSpPr>
        <p:spPr>
          <a:xfrm>
            <a:off x="4343400" y="1737360"/>
            <a:ext cx="3429000" cy="3108960"/>
          </a:xfrm>
          <a:prstGeom prst="roundRect">
            <a:avLst>
              <a:gd name="adj" fmla="val 1765"/>
            </a:avLst>
          </a:prstGeom>
          <a:solidFill>
            <a:srgbClr val="24365C"/>
          </a:solidFill>
          <a:ln w="12700">
            <a:solidFill>
              <a:srgbClr val="24365C"/>
            </a:solidFill>
            <a:prstDash val="solid"/>
          </a:ln>
        </p:spPr>
      </p:sp>
      <p:sp>
        <p:nvSpPr>
          <p:cNvPr id="9" name="Text 7"/>
          <p:cNvSpPr/>
          <p:nvPr/>
        </p:nvSpPr>
        <p:spPr>
          <a:xfrm>
            <a:off x="4617720" y="1965960"/>
            <a:ext cx="2880360" cy="36576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Kellyn Wines</a:t>
            </a:r>
            <a:endParaRPr lang="en-US" sz="1900" dirty="0"/>
          </a:p>
        </p:txBody>
      </p:sp>
      <p:sp>
        <p:nvSpPr>
          <p:cNvPr id="10" name="Text 8"/>
          <p:cNvSpPr/>
          <p:nvPr/>
        </p:nvSpPr>
        <p:spPr>
          <a:xfrm>
            <a:off x="4617720" y="2377440"/>
            <a:ext cx="2880360" cy="274320"/>
          </a:xfrm>
          <a:prstGeom prst="rect">
            <a:avLst/>
          </a:prstGeom>
          <a:noFill/>
          <a:ln/>
        </p:spPr>
        <p:txBody>
          <a:bodyPr wrap="square" lIns="0" tIns="0" rIns="0" bIns="0" rtlCol="0" anchor="t"/>
          <a:lstStyle/>
          <a:p>
            <a:pPr indent="0" marL="0">
              <a:buNone/>
            </a:pPr>
            <a:r>
              <a:rPr lang="en-US" sz="1200" b="1" spc="50" kern="0" dirty="0">
                <a:solidFill>
                  <a:srgbClr val="D98C1F"/>
                </a:solidFill>
                <a:latin typeface="Calibri" pitchFamily="34" charset="0"/>
                <a:ea typeface="Calibri" pitchFamily="34" charset="-122"/>
                <a:cs typeface="Calibri" pitchFamily="34" charset="-120"/>
              </a:rPr>
              <a:t>Chief Operating Officer</a:t>
            </a:r>
            <a:endParaRPr lang="en-US" sz="1200" dirty="0"/>
          </a:p>
        </p:txBody>
      </p:sp>
      <p:sp>
        <p:nvSpPr>
          <p:cNvPr id="11" name="Text 9"/>
          <p:cNvSpPr/>
          <p:nvPr/>
        </p:nvSpPr>
        <p:spPr>
          <a:xfrm>
            <a:off x="4617720" y="2743200"/>
            <a:ext cx="2880360" cy="1920240"/>
          </a:xfrm>
          <a:prstGeom prst="rect">
            <a:avLst/>
          </a:prstGeom>
          <a:noFill/>
          <a:ln/>
        </p:spPr>
        <p:txBody>
          <a:bodyPr wrap="square" lIns="0" tIns="0" rIns="0" bIns="0" rtlCol="0" anchor="t"/>
          <a:lstStyle/>
          <a:p>
            <a:pPr indent="0" marL="0">
              <a:lnSpc>
                <a:spcPts val="1700"/>
              </a:lnSpc>
              <a:buNone/>
            </a:pPr>
            <a:r>
              <a:rPr lang="en-US" sz="1250" dirty="0">
                <a:solidFill>
                  <a:srgbClr val="C6D4E8"/>
                </a:solidFill>
                <a:latin typeface="Calibri" pitchFamily="34" charset="0"/>
                <a:ea typeface="Calibri" pitchFamily="34" charset="-122"/>
                <a:cs typeface="Calibri" pitchFamily="34" charset="-120"/>
              </a:rPr>
              <a:t>Graduate degree in educational leadership and twenty years inside academic institutions. Owns end-user research and serves as the second independent adjudicator on the labeling work.</a:t>
            </a:r>
            <a:endParaRPr lang="en-US" sz="1250" dirty="0"/>
          </a:p>
        </p:txBody>
      </p:sp>
      <p:sp>
        <p:nvSpPr>
          <p:cNvPr id="12" name="Shape 10"/>
          <p:cNvSpPr/>
          <p:nvPr/>
        </p:nvSpPr>
        <p:spPr>
          <a:xfrm>
            <a:off x="8046720" y="1737360"/>
            <a:ext cx="3429000" cy="3108960"/>
          </a:xfrm>
          <a:prstGeom prst="roundRect">
            <a:avLst>
              <a:gd name="adj" fmla="val 1765"/>
            </a:avLst>
          </a:prstGeom>
          <a:solidFill>
            <a:srgbClr val="24365C"/>
          </a:solidFill>
          <a:ln w="12700">
            <a:solidFill>
              <a:srgbClr val="24365C"/>
            </a:solidFill>
            <a:prstDash val="solid"/>
          </a:ln>
        </p:spPr>
      </p:sp>
      <p:sp>
        <p:nvSpPr>
          <p:cNvPr id="13" name="Text 11"/>
          <p:cNvSpPr/>
          <p:nvPr/>
        </p:nvSpPr>
        <p:spPr>
          <a:xfrm>
            <a:off x="8321040" y="1965960"/>
            <a:ext cx="2880360" cy="36576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Simon Davis</a:t>
            </a:r>
            <a:endParaRPr lang="en-US" sz="1900" dirty="0"/>
          </a:p>
        </p:txBody>
      </p:sp>
      <p:sp>
        <p:nvSpPr>
          <p:cNvPr id="14" name="Text 12"/>
          <p:cNvSpPr/>
          <p:nvPr/>
        </p:nvSpPr>
        <p:spPr>
          <a:xfrm>
            <a:off x="8321040" y="2377440"/>
            <a:ext cx="2880360" cy="274320"/>
          </a:xfrm>
          <a:prstGeom prst="rect">
            <a:avLst/>
          </a:prstGeom>
          <a:noFill/>
          <a:ln/>
        </p:spPr>
        <p:txBody>
          <a:bodyPr wrap="square" lIns="0" tIns="0" rIns="0" bIns="0" rtlCol="0" anchor="t"/>
          <a:lstStyle/>
          <a:p>
            <a:pPr indent="0" marL="0">
              <a:buNone/>
            </a:pPr>
            <a:r>
              <a:rPr lang="en-US" sz="1200" b="1" spc="50" kern="0" dirty="0">
                <a:solidFill>
                  <a:srgbClr val="D98C1F"/>
                </a:solidFill>
                <a:latin typeface="Calibri" pitchFamily="34" charset="0"/>
                <a:ea typeface="Calibri" pitchFamily="34" charset="-122"/>
                <a:cs typeface="Calibri" pitchFamily="34" charset="-120"/>
              </a:rPr>
              <a:t>Engineering and Delivery Lead</a:t>
            </a:r>
            <a:endParaRPr lang="en-US" sz="1200" dirty="0"/>
          </a:p>
        </p:txBody>
      </p:sp>
      <p:sp>
        <p:nvSpPr>
          <p:cNvPr id="15" name="Text 13"/>
          <p:cNvSpPr/>
          <p:nvPr/>
        </p:nvSpPr>
        <p:spPr>
          <a:xfrm>
            <a:off x="8321040" y="2743200"/>
            <a:ext cx="2880360" cy="1920240"/>
          </a:xfrm>
          <a:prstGeom prst="rect">
            <a:avLst/>
          </a:prstGeom>
          <a:noFill/>
          <a:ln/>
        </p:spPr>
        <p:txBody>
          <a:bodyPr wrap="square" lIns="0" tIns="0" rIns="0" bIns="0" rtlCol="0" anchor="t"/>
          <a:lstStyle/>
          <a:p>
            <a:pPr indent="0" marL="0">
              <a:lnSpc>
                <a:spcPts val="1700"/>
              </a:lnSpc>
              <a:buNone/>
            </a:pPr>
            <a:r>
              <a:rPr lang="en-US" sz="1250" dirty="0">
                <a:solidFill>
                  <a:srgbClr val="C6D4E8"/>
                </a:solidFill>
                <a:latin typeface="Calibri" pitchFamily="34" charset="0"/>
                <a:ea typeface="Calibri" pitchFamily="34" charset="-122"/>
                <a:cs typeface="Calibri" pitchFamily="34" charset="-120"/>
              </a:rPr>
              <a:t>Owns the data pipeline, the platform integration, and the evaluation harness as software.</a:t>
            </a:r>
            <a:endParaRPr lang="en-US" sz="1250" dirty="0"/>
          </a:p>
        </p:txBody>
      </p:sp>
      <p:sp>
        <p:nvSpPr>
          <p:cNvPr id="16" name="Text 14"/>
          <p:cNvSpPr/>
          <p:nvPr/>
        </p:nvSpPr>
        <p:spPr>
          <a:xfrm>
            <a:off x="640080" y="5257800"/>
            <a:ext cx="7772400" cy="822960"/>
          </a:xfrm>
          <a:prstGeom prst="rect">
            <a:avLst/>
          </a:prstGeom>
          <a:noFill/>
          <a:ln/>
        </p:spPr>
        <p:txBody>
          <a:bodyPr wrap="square" lIns="0" tIns="0" rIns="0" bIns="0" rtlCol="0" anchor="t"/>
          <a:lstStyle/>
          <a:p>
            <a:pPr indent="0" marL="0">
              <a:lnSpc>
                <a:spcPts val="2600"/>
              </a:lnSpc>
              <a:buNone/>
            </a:pPr>
            <a:r>
              <a:rPr lang="en-US" sz="1800" b="1" dirty="0">
                <a:solidFill>
                  <a:srgbClr val="FFFFFF"/>
                </a:solidFill>
                <a:latin typeface="Cambria" pitchFamily="34" charset="0"/>
                <a:ea typeface="Cambria" pitchFamily="34" charset="-122"/>
                <a:cs typeface="Cambria" pitchFamily="34" charset="-120"/>
              </a:rPr>
              <a:t>Most entrants to this market have the engineering or the academic domain.</a:t>
            </a:r>
            <a:endParaRPr lang="en-US" sz="1800" dirty="0"/>
          </a:p>
          <a:p>
            <a:pPr indent="0" marL="0">
              <a:lnSpc>
                <a:spcPts val="2600"/>
              </a:lnSpc>
              <a:buNone/>
            </a:pPr>
            <a:r>
              <a:rPr lang="en-US" sz="1800" b="1" dirty="0">
                <a:solidFill>
                  <a:srgbClr val="FFFFFF"/>
                </a:solidFill>
                <a:latin typeface="Cambria" pitchFamily="34" charset="0"/>
                <a:ea typeface="Cambria" pitchFamily="34" charset="-122"/>
                <a:cs typeface="Cambria" pitchFamily="34" charset="-120"/>
              </a:rPr>
              <a:t>The product only works if the same team has both.</a:t>
            </a:r>
            <a:endParaRPr lang="en-US" sz="1800" dirty="0"/>
          </a:p>
        </p:txBody>
      </p:sp>
      <p:sp>
        <p:nvSpPr>
          <p:cNvPr id="17" name="Shape 15"/>
          <p:cNvSpPr/>
          <p:nvPr/>
        </p:nvSpPr>
        <p:spPr>
          <a:xfrm>
            <a:off x="10698480" y="5212080"/>
            <a:ext cx="822960" cy="219456"/>
          </a:xfrm>
          <a:prstGeom prst="roundRect">
            <a:avLst>
              <a:gd name="adj" fmla="val 12500"/>
            </a:avLst>
          </a:prstGeom>
          <a:solidFill>
            <a:srgbClr val="6B7A90">
              <a:alpha val="45000"/>
            </a:srgbClr>
          </a:solidFill>
          <a:ln w="12700">
            <a:solidFill>
              <a:srgbClr val="6B7A90"/>
            </a:solidFill>
            <a:prstDash val="solid"/>
          </a:ln>
        </p:spPr>
      </p:sp>
      <p:sp>
        <p:nvSpPr>
          <p:cNvPr id="18" name="Shape 16"/>
          <p:cNvSpPr/>
          <p:nvPr/>
        </p:nvSpPr>
        <p:spPr>
          <a:xfrm>
            <a:off x="10698480" y="5522976"/>
            <a:ext cx="822960" cy="219456"/>
          </a:xfrm>
          <a:prstGeom prst="roundRect">
            <a:avLst>
              <a:gd name="adj" fmla="val 12500"/>
            </a:avLst>
          </a:prstGeom>
          <a:solidFill>
            <a:srgbClr val="6B7A90">
              <a:alpha val="45000"/>
            </a:srgbClr>
          </a:solidFill>
          <a:ln w="12700">
            <a:solidFill>
              <a:srgbClr val="6B7A90"/>
            </a:solidFill>
            <a:prstDash val="solid"/>
          </a:ln>
        </p:spPr>
      </p:sp>
      <p:sp>
        <p:nvSpPr>
          <p:cNvPr id="19" name="Shape 17"/>
          <p:cNvSpPr/>
          <p:nvPr/>
        </p:nvSpPr>
        <p:spPr>
          <a:xfrm>
            <a:off x="10698480" y="5833872"/>
            <a:ext cx="822960" cy="219456"/>
          </a:xfrm>
          <a:prstGeom prst="roundRect">
            <a:avLst>
              <a:gd name="adj" fmla="val 12500"/>
            </a:avLst>
          </a:prstGeom>
          <a:solidFill>
            <a:srgbClr val="D98C1F"/>
          </a:solidFill>
          <a:ln w="12700">
            <a:solidFill>
              <a:srgbClr val="D98C1F"/>
            </a:solidFill>
            <a:prstDash val="solid"/>
          </a:ln>
        </p:spPr>
      </p:sp>
      <p:sp>
        <p:nvSpPr>
          <p:cNvPr id="20" name="Shape 18"/>
          <p:cNvSpPr/>
          <p:nvPr/>
        </p:nvSpPr>
        <p:spPr>
          <a:xfrm>
            <a:off x="10698480" y="6144768"/>
            <a:ext cx="822960" cy="219456"/>
          </a:xfrm>
          <a:prstGeom prst="roundRect">
            <a:avLst>
              <a:gd name="adj" fmla="val 12500"/>
            </a:avLst>
          </a:prstGeom>
          <a:solidFill>
            <a:srgbClr val="6B7A90">
              <a:alpha val="45000"/>
            </a:srgbClr>
          </a:solidFill>
          <a:ln w="12700">
            <a:solidFill>
              <a:srgbClr val="6B7A90"/>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Coding Consciousness - Gemini Startup Forum</dc:title>
  <dc:subject>PptxGenJS Presentation</dc:subject>
  <dc:creator>Coding Consciousness LLC</dc:creator>
  <cp:lastModifiedBy>Coding Consciousness LLC</cp:lastModifiedBy>
  <cp:revision>1</cp:revision>
  <dcterms:created xsi:type="dcterms:W3CDTF">2026-08-17T14:47:32Z</dcterms:created>
  <dcterms:modified xsi:type="dcterms:W3CDTF">2026-08-17T14:47:32Z</dcterms:modified>
</cp:coreProperties>
</file>